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329" r:id="rId5"/>
    <p:sldId id="256" r:id="rId6"/>
    <p:sldId id="258" r:id="rId7"/>
    <p:sldId id="316" r:id="rId8"/>
    <p:sldId id="331" r:id="rId9"/>
    <p:sldId id="302" r:id="rId10"/>
    <p:sldId id="277" r:id="rId11"/>
    <p:sldId id="332" r:id="rId12"/>
    <p:sldId id="309" r:id="rId13"/>
    <p:sldId id="323" r:id="rId14"/>
    <p:sldId id="328" r:id="rId15"/>
    <p:sldId id="333" r:id="rId16"/>
    <p:sldId id="334" r:id="rId17"/>
    <p:sldId id="335" r:id="rId18"/>
    <p:sldId id="305" r:id="rId19"/>
    <p:sldId id="336" r:id="rId20"/>
    <p:sldId id="315" r:id="rId21"/>
    <p:sldId id="308" r:id="rId22"/>
    <p:sldId id="337" r:id="rId23"/>
    <p:sldId id="312" r:id="rId24"/>
    <p:sldId id="349" r:id="rId25"/>
    <p:sldId id="318" r:id="rId26"/>
    <p:sldId id="300" r:id="rId27"/>
    <p:sldId id="306" r:id="rId28"/>
    <p:sldId id="340" r:id="rId29"/>
    <p:sldId id="355" r:id="rId30"/>
    <p:sldId id="262" r:id="rId31"/>
    <p:sldId id="295" r:id="rId32"/>
    <p:sldId id="338" r:id="rId33"/>
    <p:sldId id="330" r:id="rId34"/>
    <p:sldId id="341" r:id="rId35"/>
    <p:sldId id="301" r:id="rId36"/>
    <p:sldId id="342" r:id="rId37"/>
    <p:sldId id="307" r:id="rId38"/>
    <p:sldId id="343" r:id="rId39"/>
    <p:sldId id="344" r:id="rId40"/>
    <p:sldId id="310" r:id="rId41"/>
    <p:sldId id="345" r:id="rId42"/>
    <p:sldId id="311" r:id="rId43"/>
    <p:sldId id="313" r:id="rId44"/>
    <p:sldId id="314" r:id="rId45"/>
    <p:sldId id="346" r:id="rId46"/>
    <p:sldId id="317" r:id="rId47"/>
    <p:sldId id="350" r:id="rId48"/>
    <p:sldId id="351" r:id="rId49"/>
    <p:sldId id="354" r:id="rId50"/>
    <p:sldId id="287" r:id="rId51"/>
    <p:sldId id="264" r:id="rId5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7760DD-EB12-4152-A0A8-FA7C33446FB6}">
          <p14:sldIdLst>
            <p14:sldId id="329"/>
            <p14:sldId id="256"/>
            <p14:sldId id="258"/>
            <p14:sldId id="316"/>
            <p14:sldId id="331"/>
            <p14:sldId id="302"/>
            <p14:sldId id="277"/>
            <p14:sldId id="332"/>
            <p14:sldId id="309"/>
            <p14:sldId id="323"/>
            <p14:sldId id="328"/>
            <p14:sldId id="333"/>
            <p14:sldId id="334"/>
            <p14:sldId id="335"/>
            <p14:sldId id="305"/>
            <p14:sldId id="336"/>
            <p14:sldId id="315"/>
            <p14:sldId id="308"/>
            <p14:sldId id="337"/>
            <p14:sldId id="312"/>
            <p14:sldId id="349"/>
            <p14:sldId id="318"/>
            <p14:sldId id="300"/>
            <p14:sldId id="306"/>
            <p14:sldId id="340"/>
            <p14:sldId id="355"/>
            <p14:sldId id="262"/>
            <p14:sldId id="295"/>
            <p14:sldId id="338"/>
            <p14:sldId id="330"/>
            <p14:sldId id="341"/>
            <p14:sldId id="301"/>
            <p14:sldId id="342"/>
            <p14:sldId id="307"/>
            <p14:sldId id="343"/>
            <p14:sldId id="344"/>
            <p14:sldId id="310"/>
            <p14:sldId id="345"/>
            <p14:sldId id="311"/>
            <p14:sldId id="313"/>
            <p14:sldId id="314"/>
            <p14:sldId id="346"/>
            <p14:sldId id="317"/>
            <p14:sldId id="350"/>
            <p14:sldId id="351"/>
            <p14:sldId id="354"/>
            <p14:sldId id="287"/>
            <p14:sldId id="264"/>
          </p14:sldIdLst>
        </p14:section>
        <p14:section name="Unused Pages" id="{DDA03606-0484-4935-8838-0DA3EFB4DE6C}">
          <p14:sldIdLst/>
        </p14:section>
      </p14:sectionLst>
    </p:ext>
    <p:ext uri="{EFAFB233-063F-42B5-8137-9DF3F51BA10A}">
      <p15:sldGuideLst xmlns:p15="http://schemas.microsoft.com/office/powerpoint/2012/main">
        <p15:guide id="1" orient="horz" pos="336" userDrawn="1">
          <p15:clr>
            <a:srgbClr val="A4A3A4"/>
          </p15:clr>
        </p15:guide>
        <p15:guide id="2" pos="192" userDrawn="1">
          <p15:clr>
            <a:srgbClr val="A4A3A4"/>
          </p15:clr>
        </p15:guide>
        <p15:guide id="3" orient="horz" pos="5976" userDrawn="1">
          <p15:clr>
            <a:srgbClr val="A4A3A4"/>
          </p15:clr>
        </p15:guide>
        <p15:guide id="4" pos="4728" userDrawn="1">
          <p15:clr>
            <a:srgbClr val="A4A3A4"/>
          </p15:clr>
        </p15:guide>
        <p15:guide id="5"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8A"/>
    <a:srgbClr val="003352"/>
    <a:srgbClr val="F27025"/>
    <a:srgbClr val="007BB7"/>
    <a:srgbClr val="DCB127"/>
    <a:srgbClr val="00A3C6"/>
    <a:srgbClr val="91C03E"/>
    <a:srgbClr val="999EA1"/>
    <a:srgbClr val="F7CD2D"/>
    <a:srgbClr val="8E6B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6" autoAdjust="0"/>
    <p:restoredTop sz="95501" autoAdjust="0"/>
  </p:normalViewPr>
  <p:slideViewPr>
    <p:cSldViewPr snapToGrid="0">
      <p:cViewPr>
        <p:scale>
          <a:sx n="50" d="100"/>
          <a:sy n="50" d="100"/>
        </p:scale>
        <p:origin x="2856" y="486"/>
      </p:cViewPr>
      <p:guideLst>
        <p:guide orient="horz" pos="336"/>
        <p:guide pos="192"/>
        <p:guide orient="horz" pos="5976"/>
        <p:guide pos="472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rangam-my.sharepoint.com/personal/jerry_rangam_com/Documents/Charts%20for%20Annual%20Repor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Total Revenue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12642924473608494"/>
          <c:w val="1"/>
          <c:h val="0.72922884664110044"/>
        </c:manualLayout>
      </c:layout>
      <c:barChart>
        <c:barDir val="col"/>
        <c:grouping val="clustered"/>
        <c:varyColors val="0"/>
        <c:ser>
          <c:idx val="0"/>
          <c:order val="0"/>
          <c:tx>
            <c:strRef>
              <c:f>Sheet1!$A$4</c:f>
              <c:strCache>
                <c:ptCount val="1"/>
                <c:pt idx="0">
                  <c:v>Total Income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Sheet1!$B$3:$G$3</c:f>
              <c:numCache>
                <c:formatCode>m/d/yyyy</c:formatCode>
                <c:ptCount val="6"/>
                <c:pt idx="0">
                  <c:v>42825</c:v>
                </c:pt>
                <c:pt idx="1">
                  <c:v>43190</c:v>
                </c:pt>
                <c:pt idx="2">
                  <c:v>43555</c:v>
                </c:pt>
                <c:pt idx="3">
                  <c:v>43921</c:v>
                </c:pt>
                <c:pt idx="4">
                  <c:v>44286</c:v>
                </c:pt>
                <c:pt idx="5">
                  <c:v>44651</c:v>
                </c:pt>
              </c:numCache>
            </c:numRef>
          </c:cat>
          <c:val>
            <c:numRef>
              <c:f>Sheet1!$B$4:$G$4</c:f>
              <c:numCache>
                <c:formatCode>_("$"* #,##0.00_);_("$"* \(#,##0.00\);_("$"* "-"??_);_(@_)</c:formatCode>
                <c:ptCount val="6"/>
                <c:pt idx="0">
                  <c:v>22872509.989999998</c:v>
                </c:pt>
                <c:pt idx="1">
                  <c:v>24826116.510000002</c:v>
                </c:pt>
                <c:pt idx="2">
                  <c:v>28000488.940000001</c:v>
                </c:pt>
                <c:pt idx="3">
                  <c:v>29781806.059999999</c:v>
                </c:pt>
                <c:pt idx="4">
                  <c:v>35691233.200000003</c:v>
                </c:pt>
                <c:pt idx="5">
                  <c:v>45803903.850000001</c:v>
                </c:pt>
              </c:numCache>
            </c:numRef>
          </c:val>
          <c:extLst xmlns:c16r2="http://schemas.microsoft.com/office/drawing/2015/06/chart">
            <c:ext xmlns:c16="http://schemas.microsoft.com/office/drawing/2014/chart" uri="{C3380CC4-5D6E-409C-BE32-E72D297353CC}">
              <c16:uniqueId val="{00000000-CE67-4D4D-816F-7CC7CD2ECA8F}"/>
            </c:ext>
          </c:extLst>
        </c:ser>
        <c:dLbls>
          <c:showLegendKey val="0"/>
          <c:showVal val="0"/>
          <c:showCatName val="0"/>
          <c:showSerName val="0"/>
          <c:showPercent val="0"/>
          <c:showBubbleSize val="0"/>
        </c:dLbls>
        <c:gapWidth val="100"/>
        <c:overlap val="-24"/>
        <c:axId val="923831040"/>
        <c:axId val="923835392"/>
      </c:barChart>
      <c:dateAx>
        <c:axId val="923831040"/>
        <c:scaling>
          <c:orientation val="minMax"/>
          <c:max val="44651"/>
          <c:min val="42825"/>
        </c:scaling>
        <c:delete val="1"/>
        <c:axPos val="b"/>
        <c:numFmt formatCode="m/d/yyyy" sourceLinked="1"/>
        <c:majorTickMark val="out"/>
        <c:minorTickMark val="none"/>
        <c:tickLblPos val="nextTo"/>
        <c:crossAx val="923835392"/>
        <c:crosses val="autoZero"/>
        <c:auto val="0"/>
        <c:lblOffset val="100"/>
        <c:baseTimeUnit val="years"/>
      </c:dateAx>
      <c:valAx>
        <c:axId val="923835392"/>
        <c:scaling>
          <c:orientation val="minMax"/>
        </c:scaling>
        <c:delete val="1"/>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crossAx val="923831040"/>
        <c:crossesAt val="42825"/>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Sheet1!$A$156</c:f>
              <c:strCache>
                <c:ptCount val="1"/>
                <c:pt idx="0">
                  <c:v>Services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Sheet1!$B$155:$G$155</c:f>
              <c:numCache>
                <c:formatCode>m/d/yyyy</c:formatCode>
                <c:ptCount val="6"/>
                <c:pt idx="0">
                  <c:v>42825</c:v>
                </c:pt>
                <c:pt idx="1">
                  <c:v>43190</c:v>
                </c:pt>
                <c:pt idx="2">
                  <c:v>43555</c:v>
                </c:pt>
                <c:pt idx="3">
                  <c:v>43921</c:v>
                </c:pt>
                <c:pt idx="4">
                  <c:v>44286</c:v>
                </c:pt>
                <c:pt idx="5">
                  <c:v>44651</c:v>
                </c:pt>
              </c:numCache>
            </c:numRef>
          </c:cat>
          <c:val>
            <c:numRef>
              <c:f>Sheet1!$B$156:$G$156</c:f>
              <c:numCache>
                <c:formatCode>_("$"* #,##0.00_);_("$"* \(#,##0.00\);_("$"* "-"??_);_(@_)</c:formatCode>
                <c:ptCount val="6"/>
                <c:pt idx="0">
                  <c:v>274842.17</c:v>
                </c:pt>
                <c:pt idx="1">
                  <c:v>84953.1</c:v>
                </c:pt>
                <c:pt idx="2">
                  <c:v>101872.58</c:v>
                </c:pt>
                <c:pt idx="3">
                  <c:v>289062.53000000003</c:v>
                </c:pt>
                <c:pt idx="4">
                  <c:v>785948.19</c:v>
                </c:pt>
                <c:pt idx="5">
                  <c:v>3883807.61</c:v>
                </c:pt>
              </c:numCache>
            </c:numRef>
          </c:val>
          <c:extLst xmlns:c16r2="http://schemas.microsoft.com/office/drawing/2015/06/chart">
            <c:ext xmlns:c16="http://schemas.microsoft.com/office/drawing/2014/chart" uri="{C3380CC4-5D6E-409C-BE32-E72D297353CC}">
              <c16:uniqueId val="{00000000-24A9-41D6-9172-C38F1135B4A8}"/>
            </c:ext>
          </c:extLst>
        </c:ser>
        <c:dLbls>
          <c:showLegendKey val="0"/>
          <c:showVal val="0"/>
          <c:showCatName val="0"/>
          <c:showSerName val="0"/>
          <c:showPercent val="0"/>
          <c:showBubbleSize val="0"/>
        </c:dLbls>
        <c:gapWidth val="100"/>
        <c:overlap val="-24"/>
        <c:axId val="1179147776"/>
        <c:axId val="1179137984"/>
      </c:barChart>
      <c:dateAx>
        <c:axId val="1179147776"/>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37984"/>
        <c:crosses val="autoZero"/>
        <c:auto val="1"/>
        <c:lblOffset val="100"/>
        <c:baseTimeUnit val="years"/>
      </c:dateAx>
      <c:valAx>
        <c:axId val="117913798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477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Industry Breakout</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7779406570434728E-2"/>
          <c:y val="0.16198109768248586"/>
          <c:w val="0.83628412086974846"/>
          <c:h val="0.75549504902674569"/>
        </c:manualLayout>
      </c:layout>
      <c:pie3DChart>
        <c:varyColors val="1"/>
        <c:ser>
          <c:idx val="0"/>
          <c:order val="0"/>
          <c:tx>
            <c:strRef>
              <c:f>Sheet1!$A$192</c:f>
              <c:strCache>
                <c:ptCount val="1"/>
                <c:pt idx="0">
                  <c:v>Industry Breakout</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18C3-4283-BCD5-388675246F0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18C3-4283-BCD5-388675246F0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18C3-4283-BCD5-388675246F0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7-18C3-4283-BCD5-388675246F04}"/>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9-18C3-4283-BCD5-388675246F04}"/>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B-18C3-4283-BCD5-388675246F04}"/>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D-18C3-4283-BCD5-388675246F04}"/>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F-18C3-4283-BCD5-388675246F04}"/>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11-18C3-4283-BCD5-388675246F04}"/>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13-18C3-4283-BCD5-388675246F04}"/>
              </c:ext>
            </c:extLst>
          </c:dPt>
          <c:dLbls>
            <c:dLbl>
              <c:idx val="0"/>
              <c:layout>
                <c:manualLayout>
                  <c:x val="-5.4554315354427764E-2"/>
                  <c:y val="-3.4077407412310155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1-18C3-4283-BCD5-388675246F04}"/>
                </c:ext>
                <c:ext xmlns:c15="http://schemas.microsoft.com/office/drawing/2012/chart" uri="{CE6537A1-D6FC-4f65-9D91-7224C49458BB}"/>
              </c:extLst>
            </c:dLbl>
            <c:dLbl>
              <c:idx val="1"/>
              <c:layout>
                <c:manualLayout>
                  <c:x val="-7.039266497345582E-3"/>
                  <c:y val="-4.089288889477221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dirty="0"/>
                      <a:t>C2C</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3-18C3-4283-BCD5-388675246F04}"/>
                </c:ext>
                <c:ext xmlns:c15="http://schemas.microsoft.com/office/drawing/2012/chart" uri="{CE6537A1-D6FC-4f65-9D91-7224C49458BB}"/>
              </c:extLst>
            </c:dLbl>
            <c:dLbl>
              <c:idx val="2"/>
              <c:layout>
                <c:manualLayout>
                  <c:x val="2.6397249365045689E-2"/>
                  <c:y val="-6.133933334215827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5-18C3-4283-BCD5-388675246F04}"/>
                </c:ext>
                <c:ext xmlns:c15="http://schemas.microsoft.com/office/drawing/2012/chart" uri="{CE6537A1-D6FC-4f65-9D91-7224C49458BB}"/>
              </c:extLst>
            </c:dLbl>
            <c:dLbl>
              <c:idx val="3"/>
              <c:layout>
                <c:manualLayout>
                  <c:x val="0.12846661357655556"/>
                  <c:y val="-5.906750618133760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7-18C3-4283-BCD5-388675246F04}"/>
                </c:ext>
                <c:ext xmlns:c15="http://schemas.microsoft.com/office/drawing/2012/chart" uri="{CE6537A1-D6FC-4f65-9D91-7224C49458BB}"/>
              </c:extLst>
            </c:dLbl>
            <c:dLbl>
              <c:idx val="4"/>
              <c:layout>
                <c:manualLayout>
                  <c:x val="0"/>
                  <c:y val="-7.2698469146261699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9-18C3-4283-BCD5-388675246F04}"/>
                </c:ext>
                <c:ext xmlns:c15="http://schemas.microsoft.com/office/drawing/2012/chart" uri="{CE6537A1-D6FC-4f65-9D91-7224C49458BB}"/>
              </c:extLst>
            </c:dLbl>
            <c:dLbl>
              <c:idx val="5"/>
              <c:layout>
                <c:manualLayout>
                  <c:x val="5.2794498730091384E-3"/>
                  <c:y val="-3.4077407412310239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B-18C3-4283-BCD5-388675246F04}"/>
                </c:ext>
                <c:ext xmlns:c15="http://schemas.microsoft.com/office/drawing/2012/chart" uri="{CE6537A1-D6FC-4f65-9D91-7224C49458BB}"/>
              </c:extLst>
            </c:dLbl>
            <c:dLbl>
              <c:idx val="6"/>
              <c:layout>
                <c:manualLayout>
                  <c:x val="4.3995415608409486E-2"/>
                  <c:y val="1.590279012574473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D-18C3-4283-BCD5-388675246F04}"/>
                </c:ext>
                <c:ext xmlns:c15="http://schemas.microsoft.com/office/drawing/2012/chart" uri="{CE6537A1-D6FC-4f65-9D91-7224C49458BB}"/>
              </c:extLst>
            </c:dLbl>
            <c:dLbl>
              <c:idx val="7"/>
              <c:layout>
                <c:manualLayout>
                  <c:x val="-1.0558899746018284E-2"/>
                  <c:y val="0.1090477037193925"/>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F-18C3-4283-BCD5-388675246F04}"/>
                </c:ext>
                <c:ext xmlns:c15="http://schemas.microsoft.com/office/drawing/2012/chart" uri="{CE6537A1-D6FC-4f65-9D91-7224C49458BB}"/>
              </c:extLst>
            </c:dLbl>
            <c:dLbl>
              <c:idx val="8"/>
              <c:layout>
                <c:manualLayout>
                  <c:x val="-2.1117799492036553E-2"/>
                  <c:y val="-2.271827160820677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11-18C3-4283-BCD5-388675246F04}"/>
                </c:ext>
                <c:ext xmlns:c15="http://schemas.microsoft.com/office/drawing/2012/chart" uri="{CE6537A1-D6FC-4f65-9D91-7224C49458BB}"/>
              </c:extLst>
            </c:dLbl>
            <c:dLbl>
              <c:idx val="9"/>
              <c:layout>
                <c:manualLayout>
                  <c:x val="-3.519633248672762E-2"/>
                  <c:y val="-2.7261925929848125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13-18C3-4283-BCD5-388675246F04}"/>
                </c:ext>
                <c:ext xmlns:c15="http://schemas.microsoft.com/office/drawing/2012/chart" uri="{CE6537A1-D6FC-4f65-9D91-7224C49458BB}"/>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Sheet1!$B$191:$K$191</c:f>
              <c:strCache>
                <c:ptCount val="10"/>
                <c:pt idx="0">
                  <c:v>Banking and Finance</c:v>
                </c:pt>
                <c:pt idx="1">
                  <c:v>C2c</c:v>
                </c:pt>
                <c:pt idx="2">
                  <c:v>Consulting</c:v>
                </c:pt>
                <c:pt idx="3">
                  <c:v>Consumer Products</c:v>
                </c:pt>
                <c:pt idx="4">
                  <c:v>Energy and Utilities</c:v>
                </c:pt>
                <c:pt idx="5">
                  <c:v>Government</c:v>
                </c:pt>
                <c:pt idx="6">
                  <c:v>Healthcare and Insurance</c:v>
                </c:pt>
                <c:pt idx="7">
                  <c:v>Pharma</c:v>
                </c:pt>
                <c:pt idx="8">
                  <c:v>Services</c:v>
                </c:pt>
                <c:pt idx="9">
                  <c:v>Telecom</c:v>
                </c:pt>
              </c:strCache>
            </c:strRef>
          </c:cat>
          <c:val>
            <c:numRef>
              <c:f>Sheet1!$B$192:$K$192</c:f>
              <c:numCache>
                <c:formatCode>"$"#,##0.00</c:formatCode>
                <c:ptCount val="10"/>
                <c:pt idx="0">
                  <c:v>3022229.83</c:v>
                </c:pt>
                <c:pt idx="1">
                  <c:v>2040740.71</c:v>
                </c:pt>
                <c:pt idx="2">
                  <c:v>939934.98</c:v>
                </c:pt>
                <c:pt idx="3">
                  <c:v>3871080.06</c:v>
                </c:pt>
                <c:pt idx="4">
                  <c:v>44539312.920000002</c:v>
                </c:pt>
                <c:pt idx="5">
                  <c:v>18994839.870000001</c:v>
                </c:pt>
                <c:pt idx="6">
                  <c:v>5189277.6500000004</c:v>
                </c:pt>
                <c:pt idx="7">
                  <c:v>85831060.359999999</c:v>
                </c:pt>
                <c:pt idx="8">
                  <c:v>5420486.1799999997</c:v>
                </c:pt>
                <c:pt idx="9">
                  <c:v>17015095.989999998</c:v>
                </c:pt>
              </c:numCache>
            </c:numRef>
          </c:val>
          <c:extLst xmlns:c16r2="http://schemas.microsoft.com/office/drawing/2015/06/chart">
            <c:ext xmlns:c16="http://schemas.microsoft.com/office/drawing/2014/chart" uri="{C3380CC4-5D6E-409C-BE32-E72D297353CC}">
              <c16:uniqueId val="{00000014-18C3-4283-BCD5-388675246F0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Sheet1!$A$208</c:f>
              <c:strCache>
                <c:ptCount val="1"/>
                <c:pt idx="0">
                  <c:v>Contingent Staffing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Sheet1!$B$207:$G$207</c:f>
              <c:numCache>
                <c:formatCode>m/d/yyyy</c:formatCode>
                <c:ptCount val="6"/>
                <c:pt idx="0">
                  <c:v>42825</c:v>
                </c:pt>
                <c:pt idx="1">
                  <c:v>43190</c:v>
                </c:pt>
                <c:pt idx="2">
                  <c:v>43555</c:v>
                </c:pt>
                <c:pt idx="3">
                  <c:v>43921</c:v>
                </c:pt>
                <c:pt idx="4">
                  <c:v>44286</c:v>
                </c:pt>
                <c:pt idx="5">
                  <c:v>44651</c:v>
                </c:pt>
              </c:numCache>
            </c:numRef>
          </c:cat>
          <c:val>
            <c:numRef>
              <c:f>Sheet1!$B$208:$G$208</c:f>
              <c:numCache>
                <c:formatCode>_("$"* #,##0.00_);_("$"* \(#,##0.00\);_("$"* "-"??_);_(@_)</c:formatCode>
                <c:ptCount val="6"/>
                <c:pt idx="0">
                  <c:v>22271607.84</c:v>
                </c:pt>
                <c:pt idx="1">
                  <c:v>23802833.239999998</c:v>
                </c:pt>
                <c:pt idx="2">
                  <c:v>25692312.239999998</c:v>
                </c:pt>
                <c:pt idx="3">
                  <c:v>26781652.129999999</c:v>
                </c:pt>
                <c:pt idx="4">
                  <c:v>33096701.52</c:v>
                </c:pt>
                <c:pt idx="5">
                  <c:v>42316448.390000001</c:v>
                </c:pt>
              </c:numCache>
            </c:numRef>
          </c:val>
          <c:extLst xmlns:c16r2="http://schemas.microsoft.com/office/drawing/2015/06/chart">
            <c:ext xmlns:c16="http://schemas.microsoft.com/office/drawing/2014/chart" uri="{C3380CC4-5D6E-409C-BE32-E72D297353CC}">
              <c16:uniqueId val="{00000000-0AE9-4EC8-8CB1-4217FD2776E3}"/>
            </c:ext>
          </c:extLst>
        </c:ser>
        <c:dLbls>
          <c:showLegendKey val="0"/>
          <c:showVal val="0"/>
          <c:showCatName val="0"/>
          <c:showSerName val="0"/>
          <c:showPercent val="0"/>
          <c:showBubbleSize val="0"/>
        </c:dLbls>
        <c:gapWidth val="100"/>
        <c:overlap val="-24"/>
        <c:axId val="1179145056"/>
        <c:axId val="1179139072"/>
      </c:barChart>
      <c:dateAx>
        <c:axId val="1179145056"/>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39072"/>
        <c:crosses val="autoZero"/>
        <c:auto val="1"/>
        <c:lblOffset val="100"/>
        <c:baseTimeUnit val="years"/>
      </c:dateAx>
      <c:valAx>
        <c:axId val="117913907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450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Sheet1!$A$228</c:f>
              <c:strCache>
                <c:ptCount val="1"/>
                <c:pt idx="0">
                  <c:v>SourceAbled Contingent Staffing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Sheet1!$B$227:$G$227</c:f>
              <c:numCache>
                <c:formatCode>m/d/yyyy</c:formatCode>
                <c:ptCount val="6"/>
                <c:pt idx="0">
                  <c:v>42825</c:v>
                </c:pt>
                <c:pt idx="1">
                  <c:v>43190</c:v>
                </c:pt>
                <c:pt idx="2">
                  <c:v>43555</c:v>
                </c:pt>
                <c:pt idx="3">
                  <c:v>43921</c:v>
                </c:pt>
                <c:pt idx="4">
                  <c:v>44286</c:v>
                </c:pt>
                <c:pt idx="5">
                  <c:v>44651</c:v>
                </c:pt>
              </c:numCache>
            </c:numRef>
          </c:cat>
          <c:val>
            <c:numRef>
              <c:f>Sheet1!$B$228:$G$228</c:f>
              <c:numCache>
                <c:formatCode>_("$"* #,##0.00_);_("$"* \(#,##0.00\);_("$"* "-"??_);_(@_)</c:formatCode>
                <c:ptCount val="6"/>
                <c:pt idx="0">
                  <c:v>122603.31</c:v>
                </c:pt>
                <c:pt idx="1">
                  <c:v>290807.55</c:v>
                </c:pt>
                <c:pt idx="2">
                  <c:v>389535.41</c:v>
                </c:pt>
                <c:pt idx="3">
                  <c:v>654377.75</c:v>
                </c:pt>
                <c:pt idx="4">
                  <c:v>1223271.44</c:v>
                </c:pt>
                <c:pt idx="5">
                  <c:v>1859028.56</c:v>
                </c:pt>
              </c:numCache>
            </c:numRef>
          </c:val>
          <c:extLst xmlns:c16r2="http://schemas.microsoft.com/office/drawing/2015/06/chart">
            <c:ext xmlns:c16="http://schemas.microsoft.com/office/drawing/2014/chart" uri="{C3380CC4-5D6E-409C-BE32-E72D297353CC}">
              <c16:uniqueId val="{00000000-220F-49FA-87B6-0EBCFC3D0AF7}"/>
            </c:ext>
          </c:extLst>
        </c:ser>
        <c:dLbls>
          <c:showLegendKey val="0"/>
          <c:showVal val="0"/>
          <c:showCatName val="0"/>
          <c:showSerName val="0"/>
          <c:showPercent val="0"/>
          <c:showBubbleSize val="0"/>
        </c:dLbls>
        <c:gapWidth val="100"/>
        <c:overlap val="-24"/>
        <c:axId val="1179145600"/>
        <c:axId val="1179141248"/>
      </c:barChart>
      <c:dateAx>
        <c:axId val="1179145600"/>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41248"/>
        <c:crosses val="autoZero"/>
        <c:auto val="1"/>
        <c:lblOffset val="100"/>
        <c:baseTimeUnit val="years"/>
      </c:dateAx>
      <c:valAx>
        <c:axId val="117914124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456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Sheet1!$A$19</c:f>
              <c:strCache>
                <c:ptCount val="1"/>
                <c:pt idx="0">
                  <c:v>Banking and Finance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Sheet1!$B$18:$G$18</c:f>
              <c:numCache>
                <c:formatCode>m/d/yyyy</c:formatCode>
                <c:ptCount val="6"/>
                <c:pt idx="0">
                  <c:v>42825</c:v>
                </c:pt>
                <c:pt idx="1">
                  <c:v>43190</c:v>
                </c:pt>
                <c:pt idx="2">
                  <c:v>43555</c:v>
                </c:pt>
                <c:pt idx="3">
                  <c:v>43921</c:v>
                </c:pt>
                <c:pt idx="4">
                  <c:v>44286</c:v>
                </c:pt>
                <c:pt idx="5">
                  <c:v>44651</c:v>
                </c:pt>
              </c:numCache>
            </c:numRef>
          </c:cat>
          <c:val>
            <c:numRef>
              <c:f>Sheet1!$B$19:$G$19</c:f>
              <c:numCache>
                <c:formatCode>_("$"* #,##0.00_);_("$"* \(#,##0.00\);_("$"* "-"??_);_(@_)</c:formatCode>
                <c:ptCount val="6"/>
                <c:pt idx="0">
                  <c:v>442586.25</c:v>
                </c:pt>
                <c:pt idx="1">
                  <c:v>340299.19</c:v>
                </c:pt>
                <c:pt idx="2">
                  <c:v>76823.42</c:v>
                </c:pt>
                <c:pt idx="3">
                  <c:v>318455.42</c:v>
                </c:pt>
                <c:pt idx="4">
                  <c:v>888703.7</c:v>
                </c:pt>
                <c:pt idx="5">
                  <c:v>955361.85</c:v>
                </c:pt>
              </c:numCache>
            </c:numRef>
          </c:val>
          <c:extLst xmlns:c16r2="http://schemas.microsoft.com/office/drawing/2015/06/chart">
            <c:ext xmlns:c16="http://schemas.microsoft.com/office/drawing/2014/chart" uri="{C3380CC4-5D6E-409C-BE32-E72D297353CC}">
              <c16:uniqueId val="{00000000-6EFD-4352-A6AB-1CA129A0792A}"/>
            </c:ext>
          </c:extLst>
        </c:ser>
        <c:dLbls>
          <c:showLegendKey val="0"/>
          <c:showVal val="0"/>
          <c:showCatName val="0"/>
          <c:showSerName val="0"/>
          <c:showPercent val="0"/>
          <c:showBubbleSize val="0"/>
        </c:dLbls>
        <c:gapWidth val="100"/>
        <c:overlap val="-24"/>
        <c:axId val="923826144"/>
        <c:axId val="923837024"/>
      </c:barChart>
      <c:dateAx>
        <c:axId val="923826144"/>
        <c:scaling>
          <c:orientation val="minMax"/>
        </c:scaling>
        <c:delete val="0"/>
        <c:axPos val="b"/>
        <c:numFmt formatCode="m/d/yyyy" sourceLinked="0"/>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3837024"/>
        <c:crosses val="autoZero"/>
        <c:auto val="1"/>
        <c:lblOffset val="100"/>
        <c:baseTimeUnit val="years"/>
      </c:dateAx>
      <c:valAx>
        <c:axId val="9238370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3826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Sheet1!$A$37</c:f>
              <c:strCache>
                <c:ptCount val="1"/>
                <c:pt idx="0">
                  <c:v>Corporate to Corporate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Sheet1!$B$36:$G$36</c:f>
              <c:numCache>
                <c:formatCode>m/d/yyyy</c:formatCode>
                <c:ptCount val="6"/>
                <c:pt idx="0">
                  <c:v>42825</c:v>
                </c:pt>
                <c:pt idx="1">
                  <c:v>43190</c:v>
                </c:pt>
                <c:pt idx="2">
                  <c:v>43555</c:v>
                </c:pt>
                <c:pt idx="3">
                  <c:v>43921</c:v>
                </c:pt>
                <c:pt idx="4">
                  <c:v>44286</c:v>
                </c:pt>
                <c:pt idx="5">
                  <c:v>44651</c:v>
                </c:pt>
              </c:numCache>
            </c:numRef>
          </c:cat>
          <c:val>
            <c:numRef>
              <c:f>Sheet1!$B$37:$G$37</c:f>
              <c:numCache>
                <c:formatCode>_("$"* #,##0.00_);_("$"* \(#,##0.00\);_("$"* "-"??_);_(@_)</c:formatCode>
                <c:ptCount val="6"/>
                <c:pt idx="0">
                  <c:v>421230.4</c:v>
                </c:pt>
                <c:pt idx="1">
                  <c:v>521902.64</c:v>
                </c:pt>
                <c:pt idx="2">
                  <c:v>332581.15999999997</c:v>
                </c:pt>
                <c:pt idx="3">
                  <c:v>218700.79999999999</c:v>
                </c:pt>
                <c:pt idx="4">
                  <c:v>241052.46</c:v>
                </c:pt>
                <c:pt idx="5">
                  <c:v>305273.25</c:v>
                </c:pt>
              </c:numCache>
            </c:numRef>
          </c:val>
          <c:extLst xmlns:c16r2="http://schemas.microsoft.com/office/drawing/2015/06/chart">
            <c:ext xmlns:c16="http://schemas.microsoft.com/office/drawing/2014/chart" uri="{C3380CC4-5D6E-409C-BE32-E72D297353CC}">
              <c16:uniqueId val="{00000000-0060-4001-B1F7-2D8D381B21EF}"/>
            </c:ext>
          </c:extLst>
        </c:ser>
        <c:dLbls>
          <c:showLegendKey val="0"/>
          <c:showVal val="0"/>
          <c:showCatName val="0"/>
          <c:showSerName val="0"/>
          <c:showPercent val="0"/>
          <c:showBubbleSize val="0"/>
        </c:dLbls>
        <c:gapWidth val="100"/>
        <c:overlap val="-24"/>
        <c:axId val="923825056"/>
        <c:axId val="1096212320"/>
      </c:barChart>
      <c:dateAx>
        <c:axId val="923825056"/>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6212320"/>
        <c:crosses val="autoZero"/>
        <c:auto val="1"/>
        <c:lblOffset val="100"/>
        <c:baseTimeUnit val="years"/>
      </c:dateAx>
      <c:valAx>
        <c:axId val="109621232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38250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Sheet1!$A$54:$B$54</c:f>
              <c:strCache>
                <c:ptCount val="2"/>
                <c:pt idx="0">
                  <c:v>Consulting Services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Sheet1!$C$53:$G$53</c:f>
              <c:numCache>
                <c:formatCode>m/d/yyyy</c:formatCode>
                <c:ptCount val="5"/>
                <c:pt idx="0">
                  <c:v>43190</c:v>
                </c:pt>
                <c:pt idx="1">
                  <c:v>43555</c:v>
                </c:pt>
                <c:pt idx="2">
                  <c:v>43921</c:v>
                </c:pt>
                <c:pt idx="3">
                  <c:v>44286</c:v>
                </c:pt>
                <c:pt idx="4">
                  <c:v>44651</c:v>
                </c:pt>
              </c:numCache>
            </c:numRef>
          </c:cat>
          <c:val>
            <c:numRef>
              <c:f>Sheet1!$C$54:$G$54</c:f>
              <c:numCache>
                <c:formatCode>_("$"* #,##0.00_);_("$"* \(#,##0.00\);_("$"* "-"??_);_(@_)</c:formatCode>
                <c:ptCount val="5"/>
                <c:pt idx="0">
                  <c:v>7095.12</c:v>
                </c:pt>
                <c:pt idx="1">
                  <c:v>258404.28</c:v>
                </c:pt>
                <c:pt idx="2">
                  <c:v>231772.29</c:v>
                </c:pt>
                <c:pt idx="3">
                  <c:v>186741.25</c:v>
                </c:pt>
                <c:pt idx="4">
                  <c:v>255922.04</c:v>
                </c:pt>
              </c:numCache>
            </c:numRef>
          </c:val>
          <c:extLst xmlns:c16r2="http://schemas.microsoft.com/office/drawing/2015/06/chart">
            <c:ext xmlns:c16="http://schemas.microsoft.com/office/drawing/2014/chart" uri="{C3380CC4-5D6E-409C-BE32-E72D297353CC}">
              <c16:uniqueId val="{00000000-950B-4A9F-963D-D2E5E010411A}"/>
            </c:ext>
          </c:extLst>
        </c:ser>
        <c:dLbls>
          <c:showLegendKey val="0"/>
          <c:showVal val="0"/>
          <c:showCatName val="0"/>
          <c:showSerName val="0"/>
          <c:showPercent val="0"/>
          <c:showBubbleSize val="0"/>
        </c:dLbls>
        <c:gapWidth val="100"/>
        <c:overlap val="-24"/>
        <c:axId val="1096221024"/>
        <c:axId val="1096221568"/>
      </c:barChart>
      <c:dateAx>
        <c:axId val="1096221024"/>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6221568"/>
        <c:crosses val="autoZero"/>
        <c:auto val="1"/>
        <c:lblOffset val="100"/>
        <c:baseTimeUnit val="years"/>
      </c:dateAx>
      <c:valAx>
        <c:axId val="109622156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62210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Sheet1!$A$70</c:f>
              <c:strCache>
                <c:ptCount val="1"/>
                <c:pt idx="0">
                  <c:v>Consumer Products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Sheet1!$B$69:$G$69</c:f>
              <c:numCache>
                <c:formatCode>m/d/yyyy</c:formatCode>
                <c:ptCount val="6"/>
                <c:pt idx="0">
                  <c:v>42825</c:v>
                </c:pt>
                <c:pt idx="1">
                  <c:v>43190</c:v>
                </c:pt>
                <c:pt idx="2">
                  <c:v>43555</c:v>
                </c:pt>
                <c:pt idx="3">
                  <c:v>43921</c:v>
                </c:pt>
                <c:pt idx="4">
                  <c:v>44286</c:v>
                </c:pt>
                <c:pt idx="5">
                  <c:v>44651</c:v>
                </c:pt>
              </c:numCache>
            </c:numRef>
          </c:cat>
          <c:val>
            <c:numRef>
              <c:f>Sheet1!$B$70:$G$70</c:f>
              <c:numCache>
                <c:formatCode>_("$"* #,##0.00_);_("$"* \(#,##0.00\);_("$"* "-"??_);_(@_)</c:formatCode>
                <c:ptCount val="6"/>
                <c:pt idx="0">
                  <c:v>13692.15</c:v>
                </c:pt>
                <c:pt idx="1">
                  <c:v>26822.17</c:v>
                </c:pt>
                <c:pt idx="2">
                  <c:v>28771.11</c:v>
                </c:pt>
                <c:pt idx="3">
                  <c:v>172460.2</c:v>
                </c:pt>
                <c:pt idx="4">
                  <c:v>925463.8</c:v>
                </c:pt>
                <c:pt idx="5">
                  <c:v>2703870.63</c:v>
                </c:pt>
              </c:numCache>
            </c:numRef>
          </c:val>
          <c:extLst xmlns:c16r2="http://schemas.microsoft.com/office/drawing/2015/06/chart">
            <c:ext xmlns:c16="http://schemas.microsoft.com/office/drawing/2014/chart" uri="{C3380CC4-5D6E-409C-BE32-E72D297353CC}">
              <c16:uniqueId val="{00000000-0EAB-4F59-8EDC-882FA87852FE}"/>
            </c:ext>
          </c:extLst>
        </c:ser>
        <c:dLbls>
          <c:showLegendKey val="0"/>
          <c:showVal val="0"/>
          <c:showCatName val="0"/>
          <c:showSerName val="0"/>
          <c:showPercent val="0"/>
          <c:showBubbleSize val="0"/>
        </c:dLbls>
        <c:gapWidth val="100"/>
        <c:overlap val="-24"/>
        <c:axId val="1096223744"/>
        <c:axId val="647809728"/>
      </c:barChart>
      <c:dateAx>
        <c:axId val="1096223744"/>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7809728"/>
        <c:crosses val="autoZero"/>
        <c:auto val="1"/>
        <c:lblOffset val="100"/>
        <c:baseTimeUnit val="years"/>
      </c:dateAx>
      <c:valAx>
        <c:axId val="64780972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62237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Sheet1!$A$87</c:f>
              <c:strCache>
                <c:ptCount val="1"/>
                <c:pt idx="0">
                  <c:v>Energy and Utilities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Sheet1!$B$86:$G$86</c:f>
              <c:numCache>
                <c:formatCode>m/d/yyyy</c:formatCode>
                <c:ptCount val="6"/>
                <c:pt idx="0">
                  <c:v>42825</c:v>
                </c:pt>
                <c:pt idx="1">
                  <c:v>43190</c:v>
                </c:pt>
                <c:pt idx="2">
                  <c:v>43555</c:v>
                </c:pt>
                <c:pt idx="3">
                  <c:v>43921</c:v>
                </c:pt>
                <c:pt idx="4">
                  <c:v>44286</c:v>
                </c:pt>
                <c:pt idx="5">
                  <c:v>44651</c:v>
                </c:pt>
              </c:numCache>
            </c:numRef>
          </c:cat>
          <c:val>
            <c:numRef>
              <c:f>Sheet1!$B$87:$G$87</c:f>
              <c:numCache>
                <c:formatCode>_("$"* #,##0.00_);_("$"* \(#,##0.00\);_("$"* "-"??_);_(@_)</c:formatCode>
                <c:ptCount val="6"/>
                <c:pt idx="0">
                  <c:v>4792971.09</c:v>
                </c:pt>
                <c:pt idx="1">
                  <c:v>6372638.5199999996</c:v>
                </c:pt>
                <c:pt idx="2">
                  <c:v>8363914.2000000002</c:v>
                </c:pt>
                <c:pt idx="3">
                  <c:v>7639392.4800000004</c:v>
                </c:pt>
                <c:pt idx="4">
                  <c:v>8107054.04</c:v>
                </c:pt>
                <c:pt idx="5">
                  <c:v>9263342.5899999999</c:v>
                </c:pt>
              </c:numCache>
            </c:numRef>
          </c:val>
          <c:extLst xmlns:c16r2="http://schemas.microsoft.com/office/drawing/2015/06/chart">
            <c:ext xmlns:c16="http://schemas.microsoft.com/office/drawing/2014/chart" uri="{C3380CC4-5D6E-409C-BE32-E72D297353CC}">
              <c16:uniqueId val="{00000000-666B-400F-B7A6-E0C9A7169669}"/>
            </c:ext>
          </c:extLst>
        </c:ser>
        <c:dLbls>
          <c:showLegendKey val="0"/>
          <c:showVal val="0"/>
          <c:showCatName val="0"/>
          <c:showSerName val="0"/>
          <c:showPercent val="0"/>
          <c:showBubbleSize val="0"/>
        </c:dLbls>
        <c:gapWidth val="100"/>
        <c:overlap val="-24"/>
        <c:axId val="648069472"/>
        <c:axId val="1179133088"/>
      </c:barChart>
      <c:dateAx>
        <c:axId val="648069472"/>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33088"/>
        <c:crosses val="autoZero"/>
        <c:auto val="1"/>
        <c:lblOffset val="100"/>
        <c:baseTimeUnit val="years"/>
      </c:dateAx>
      <c:valAx>
        <c:axId val="117913308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8069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Sheet1!$A$103</c:f>
              <c:strCache>
                <c:ptCount val="1"/>
                <c:pt idx="0">
                  <c:v>Government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Sheet1!$B$102:$G$102</c:f>
              <c:numCache>
                <c:formatCode>m/d/yyyy</c:formatCode>
                <c:ptCount val="6"/>
                <c:pt idx="0">
                  <c:v>42825</c:v>
                </c:pt>
                <c:pt idx="1">
                  <c:v>43190</c:v>
                </c:pt>
                <c:pt idx="2">
                  <c:v>43555</c:v>
                </c:pt>
                <c:pt idx="3">
                  <c:v>43921</c:v>
                </c:pt>
                <c:pt idx="4">
                  <c:v>44286</c:v>
                </c:pt>
                <c:pt idx="5">
                  <c:v>44651</c:v>
                </c:pt>
              </c:numCache>
            </c:numRef>
          </c:cat>
          <c:val>
            <c:numRef>
              <c:f>Sheet1!$B$103:$G$103</c:f>
              <c:numCache>
                <c:formatCode>_("$"* #,##0.00_);_("$"* \(#,##0.00\);_("$"* "-"??_);_(@_)</c:formatCode>
                <c:ptCount val="6"/>
                <c:pt idx="0">
                  <c:v>1205875.46</c:v>
                </c:pt>
                <c:pt idx="1">
                  <c:v>1967826.04</c:v>
                </c:pt>
                <c:pt idx="2">
                  <c:v>2472768.79</c:v>
                </c:pt>
                <c:pt idx="3">
                  <c:v>3241128.84</c:v>
                </c:pt>
                <c:pt idx="4">
                  <c:v>5041140.26</c:v>
                </c:pt>
                <c:pt idx="5">
                  <c:v>5066100.4800000004</c:v>
                </c:pt>
              </c:numCache>
            </c:numRef>
          </c:val>
          <c:extLst xmlns:c16r2="http://schemas.microsoft.com/office/drawing/2015/06/chart">
            <c:ext xmlns:c16="http://schemas.microsoft.com/office/drawing/2014/chart" uri="{C3380CC4-5D6E-409C-BE32-E72D297353CC}">
              <c16:uniqueId val="{00000000-CA0F-47CD-B0E7-AD9EE198B8D3}"/>
            </c:ext>
          </c:extLst>
        </c:ser>
        <c:dLbls>
          <c:showLegendKey val="0"/>
          <c:showVal val="0"/>
          <c:showCatName val="0"/>
          <c:showSerName val="0"/>
          <c:showPercent val="0"/>
          <c:showBubbleSize val="0"/>
        </c:dLbls>
        <c:gapWidth val="100"/>
        <c:overlap val="-24"/>
        <c:axId val="1179143968"/>
        <c:axId val="1179140160"/>
      </c:barChart>
      <c:dateAx>
        <c:axId val="1179143968"/>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40160"/>
        <c:crosses val="autoZero"/>
        <c:auto val="1"/>
        <c:lblOffset val="100"/>
        <c:baseTimeUnit val="years"/>
      </c:dateAx>
      <c:valAx>
        <c:axId val="11791401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439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Sheet1!$A$120</c:f>
              <c:strCache>
                <c:ptCount val="1"/>
                <c:pt idx="0">
                  <c:v>Healthcare and Insurance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Sheet1!$B$119:$G$119</c:f>
              <c:numCache>
                <c:formatCode>m/d/yyyy</c:formatCode>
                <c:ptCount val="6"/>
                <c:pt idx="0">
                  <c:v>42825</c:v>
                </c:pt>
                <c:pt idx="1">
                  <c:v>43190</c:v>
                </c:pt>
                <c:pt idx="2">
                  <c:v>43555</c:v>
                </c:pt>
                <c:pt idx="3">
                  <c:v>43921</c:v>
                </c:pt>
                <c:pt idx="4">
                  <c:v>44286</c:v>
                </c:pt>
                <c:pt idx="5">
                  <c:v>44651</c:v>
                </c:pt>
              </c:numCache>
            </c:numRef>
          </c:cat>
          <c:val>
            <c:numRef>
              <c:f>Sheet1!$B$120:$G$120</c:f>
              <c:numCache>
                <c:formatCode>_("$"* #,##0.00_);_("$"* \(#,##0.00\);_("$"* "-"??_);_(@_)</c:formatCode>
                <c:ptCount val="6"/>
                <c:pt idx="0">
                  <c:v>1000928.71</c:v>
                </c:pt>
                <c:pt idx="1">
                  <c:v>847205.44</c:v>
                </c:pt>
                <c:pt idx="2">
                  <c:v>508396.22</c:v>
                </c:pt>
                <c:pt idx="3">
                  <c:v>880457.76</c:v>
                </c:pt>
                <c:pt idx="4">
                  <c:v>907583.98</c:v>
                </c:pt>
                <c:pt idx="5">
                  <c:v>1044705.54</c:v>
                </c:pt>
              </c:numCache>
            </c:numRef>
          </c:val>
          <c:extLst xmlns:c16r2="http://schemas.microsoft.com/office/drawing/2015/06/chart">
            <c:ext xmlns:c16="http://schemas.microsoft.com/office/drawing/2014/chart" uri="{C3380CC4-5D6E-409C-BE32-E72D297353CC}">
              <c16:uniqueId val="{00000000-0545-4D8F-B072-7E97A18A63DD}"/>
            </c:ext>
          </c:extLst>
        </c:ser>
        <c:dLbls>
          <c:showLegendKey val="0"/>
          <c:showVal val="0"/>
          <c:showCatName val="0"/>
          <c:showSerName val="0"/>
          <c:showPercent val="0"/>
          <c:showBubbleSize val="0"/>
        </c:dLbls>
        <c:gapWidth val="100"/>
        <c:overlap val="-24"/>
        <c:axId val="1179142880"/>
        <c:axId val="1179134720"/>
      </c:barChart>
      <c:dateAx>
        <c:axId val="1179142880"/>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34720"/>
        <c:crosses val="autoZero"/>
        <c:auto val="1"/>
        <c:lblOffset val="100"/>
        <c:baseTimeUnit val="years"/>
      </c:dateAx>
      <c:valAx>
        <c:axId val="117913472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428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Sheet1!$A$138</c:f>
              <c:strCache>
                <c:ptCount val="1"/>
                <c:pt idx="0">
                  <c:v>Pharma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Sheet1!$B$137:$G$137</c:f>
              <c:numCache>
                <c:formatCode>m/d/yyyy</c:formatCode>
                <c:ptCount val="6"/>
                <c:pt idx="0">
                  <c:v>42825</c:v>
                </c:pt>
                <c:pt idx="1">
                  <c:v>43190</c:v>
                </c:pt>
                <c:pt idx="2">
                  <c:v>43555</c:v>
                </c:pt>
                <c:pt idx="3">
                  <c:v>43921</c:v>
                </c:pt>
                <c:pt idx="4">
                  <c:v>44286</c:v>
                </c:pt>
                <c:pt idx="5">
                  <c:v>44651</c:v>
                </c:pt>
              </c:numCache>
            </c:numRef>
          </c:cat>
          <c:val>
            <c:numRef>
              <c:f>Sheet1!$B$138:$G$138</c:f>
              <c:numCache>
                <c:formatCode>_("$"* #,##0.00_);_("$"* \(#,##0.00\);_("$"* "-"??_);_(@_)</c:formatCode>
                <c:ptCount val="6"/>
                <c:pt idx="0">
                  <c:v>9455468.1799999997</c:v>
                </c:pt>
                <c:pt idx="1">
                  <c:v>10501892.99</c:v>
                </c:pt>
                <c:pt idx="2">
                  <c:v>12600526.949999999</c:v>
                </c:pt>
                <c:pt idx="3">
                  <c:v>14231340.470000001</c:v>
                </c:pt>
                <c:pt idx="4">
                  <c:v>17177130.68</c:v>
                </c:pt>
                <c:pt idx="5">
                  <c:v>21864701.09</c:v>
                </c:pt>
              </c:numCache>
            </c:numRef>
          </c:val>
          <c:extLst xmlns:c16r2="http://schemas.microsoft.com/office/drawing/2015/06/chart">
            <c:ext xmlns:c16="http://schemas.microsoft.com/office/drawing/2014/chart" uri="{C3380CC4-5D6E-409C-BE32-E72D297353CC}">
              <c16:uniqueId val="{00000000-B02C-473F-8D9F-37888E9A0D88}"/>
            </c:ext>
          </c:extLst>
        </c:ser>
        <c:dLbls>
          <c:showLegendKey val="0"/>
          <c:showVal val="0"/>
          <c:showCatName val="0"/>
          <c:showSerName val="0"/>
          <c:showPercent val="0"/>
          <c:showBubbleSize val="0"/>
        </c:dLbls>
        <c:gapWidth val="100"/>
        <c:overlap val="-24"/>
        <c:axId val="1179136352"/>
        <c:axId val="1179138528"/>
      </c:barChart>
      <c:dateAx>
        <c:axId val="1179136352"/>
        <c:scaling>
          <c:orientation val="minMax"/>
        </c:scaling>
        <c:delete val="0"/>
        <c:axPos val="b"/>
        <c:numFmt formatCode="m/d/yyyy" sourceLinked="1"/>
        <c:majorTickMark val="out"/>
        <c:minorTickMark val="none"/>
        <c:tickLblPos val="none"/>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38528"/>
        <c:crosses val="autoZero"/>
        <c:auto val="1"/>
        <c:lblOffset val="100"/>
        <c:baseTimeUnit val="years"/>
      </c:dateAx>
      <c:valAx>
        <c:axId val="117913852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91363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DF844-D396-48C3-B9D6-FEA27B72A179}" type="datetimeFigureOut">
              <a:rPr lang="en-US" smtClean="0"/>
              <a:t>11/18/2022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36F54-523D-41C1-A8FA-B94ABD85A2F0}" type="slidenum">
              <a:rPr lang="en-US" smtClean="0"/>
              <a:t>‹#›</a:t>
            </a:fld>
            <a:endParaRPr lang="en-US"/>
          </a:p>
        </p:txBody>
      </p:sp>
    </p:spTree>
    <p:extLst>
      <p:ext uri="{BB962C8B-B14F-4D97-AF65-F5344CB8AC3E}">
        <p14:creationId xmlns:p14="http://schemas.microsoft.com/office/powerpoint/2010/main" val="375329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236F54-523D-41C1-A8FA-B94ABD85A2F0}" type="slidenum">
              <a:rPr lang="en-US" smtClean="0"/>
              <a:t>1</a:t>
            </a:fld>
            <a:endParaRPr lang="en-US"/>
          </a:p>
        </p:txBody>
      </p:sp>
    </p:spTree>
    <p:extLst>
      <p:ext uri="{BB962C8B-B14F-4D97-AF65-F5344CB8AC3E}">
        <p14:creationId xmlns:p14="http://schemas.microsoft.com/office/powerpoint/2010/main" val="229449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236F54-523D-41C1-A8FA-B94ABD85A2F0}" type="slidenum">
              <a:rPr lang="en-US" smtClean="0"/>
              <a:t>28</a:t>
            </a:fld>
            <a:endParaRPr lang="en-US"/>
          </a:p>
        </p:txBody>
      </p:sp>
    </p:spTree>
    <p:extLst>
      <p:ext uri="{BB962C8B-B14F-4D97-AF65-F5344CB8AC3E}">
        <p14:creationId xmlns:p14="http://schemas.microsoft.com/office/powerpoint/2010/main" val="369774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236F54-523D-41C1-A8FA-B94ABD85A2F0}" type="slidenum">
              <a:rPr lang="en-US" smtClean="0"/>
              <a:t>2</a:t>
            </a:fld>
            <a:endParaRPr lang="en-US"/>
          </a:p>
        </p:txBody>
      </p:sp>
    </p:spTree>
    <p:extLst>
      <p:ext uri="{BB962C8B-B14F-4D97-AF65-F5344CB8AC3E}">
        <p14:creationId xmlns:p14="http://schemas.microsoft.com/office/powerpoint/2010/main" val="90168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236F54-523D-41C1-A8FA-B94ABD85A2F0}" type="slidenum">
              <a:rPr lang="en-US" smtClean="0"/>
              <a:t>3</a:t>
            </a:fld>
            <a:endParaRPr lang="en-US"/>
          </a:p>
        </p:txBody>
      </p:sp>
    </p:spTree>
    <p:extLst>
      <p:ext uri="{BB962C8B-B14F-4D97-AF65-F5344CB8AC3E}">
        <p14:creationId xmlns:p14="http://schemas.microsoft.com/office/powerpoint/2010/main" val="428326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7D4E15-503E-43A9-8710-080B65D5D25F}" type="slidenum">
              <a:rPr lang="en-US" smtClean="0"/>
              <a:t>9</a:t>
            </a:fld>
            <a:endParaRPr lang="en-US"/>
          </a:p>
        </p:txBody>
      </p:sp>
    </p:spTree>
    <p:extLst>
      <p:ext uri="{BB962C8B-B14F-4D97-AF65-F5344CB8AC3E}">
        <p14:creationId xmlns:p14="http://schemas.microsoft.com/office/powerpoint/2010/main" val="1797777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7D4E15-503E-43A9-8710-080B65D5D25F}" type="slidenum">
              <a:rPr lang="en-US" smtClean="0"/>
              <a:t>10</a:t>
            </a:fld>
            <a:endParaRPr lang="en-US"/>
          </a:p>
        </p:txBody>
      </p:sp>
    </p:spTree>
    <p:extLst>
      <p:ext uri="{BB962C8B-B14F-4D97-AF65-F5344CB8AC3E}">
        <p14:creationId xmlns:p14="http://schemas.microsoft.com/office/powerpoint/2010/main" val="159612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7D4E15-503E-43A9-8710-080B65D5D25F}" type="slidenum">
              <a:rPr lang="en-US" smtClean="0"/>
              <a:t>11</a:t>
            </a:fld>
            <a:endParaRPr lang="en-US"/>
          </a:p>
        </p:txBody>
      </p:sp>
    </p:spTree>
    <p:extLst>
      <p:ext uri="{BB962C8B-B14F-4D97-AF65-F5344CB8AC3E}">
        <p14:creationId xmlns:p14="http://schemas.microsoft.com/office/powerpoint/2010/main" val="306471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7D4E15-503E-43A9-8710-080B65D5D25F}" type="slidenum">
              <a:rPr lang="en-US" smtClean="0"/>
              <a:t>12</a:t>
            </a:fld>
            <a:endParaRPr lang="en-US"/>
          </a:p>
        </p:txBody>
      </p:sp>
    </p:spTree>
    <p:extLst>
      <p:ext uri="{BB962C8B-B14F-4D97-AF65-F5344CB8AC3E}">
        <p14:creationId xmlns:p14="http://schemas.microsoft.com/office/powerpoint/2010/main" val="398083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7D4E15-503E-43A9-8710-080B65D5D25F}" type="slidenum">
              <a:rPr lang="en-US" smtClean="0"/>
              <a:t>13</a:t>
            </a:fld>
            <a:endParaRPr lang="en-US"/>
          </a:p>
        </p:txBody>
      </p:sp>
    </p:spTree>
    <p:extLst>
      <p:ext uri="{BB962C8B-B14F-4D97-AF65-F5344CB8AC3E}">
        <p14:creationId xmlns:p14="http://schemas.microsoft.com/office/powerpoint/2010/main" val="180653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7D4E15-503E-43A9-8710-080B65D5D25F}" type="slidenum">
              <a:rPr lang="en-US" smtClean="0"/>
              <a:t>14</a:t>
            </a:fld>
            <a:endParaRPr lang="en-US"/>
          </a:p>
        </p:txBody>
      </p:sp>
    </p:spTree>
    <p:extLst>
      <p:ext uri="{BB962C8B-B14F-4D97-AF65-F5344CB8AC3E}">
        <p14:creationId xmlns:p14="http://schemas.microsoft.com/office/powerpoint/2010/main" val="262535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4"/>
          </p:nvPr>
        </p:nvSpPr>
        <p:spPr>
          <a:xfrm>
            <a:off x="5774068" y="9442569"/>
            <a:ext cx="1748790" cy="535517"/>
          </a:xfrm>
          <a:prstGeom prst="rect">
            <a:avLst/>
          </a:prstGeom>
        </p:spPr>
        <p:txBody>
          <a:bodyPr vert="horz" lIns="91440" tIns="45720" rIns="91440" bIns="45720" rtlCol="0" anchor="ctr"/>
          <a:lstStyle>
            <a:lvl1pPr algn="r">
              <a:defRPr sz="1600">
                <a:solidFill>
                  <a:schemeClr val="bg1">
                    <a:lumMod val="75000"/>
                  </a:schemeClr>
                </a:solidFill>
                <a:latin typeface="Arial" panose="020B0604020202020204" pitchFamily="34" charset="0"/>
                <a:cs typeface="Arial" panose="020B0604020202020204" pitchFamily="34" charset="0"/>
              </a:defRPr>
            </a:lvl1pPr>
          </a:lstStyle>
          <a:p>
            <a:fld id="{4214AEB2-FC4A-4662-932E-4984B403FFC7}" type="slidenum">
              <a:rPr lang="en-US" smtClean="0"/>
              <a:pPr/>
              <a:t>‹#›</a:t>
            </a:fld>
            <a:endParaRPr lang="en-US" dirty="0"/>
          </a:p>
        </p:txBody>
      </p:sp>
    </p:spTree>
    <p:extLst>
      <p:ext uri="{BB962C8B-B14F-4D97-AF65-F5344CB8AC3E}">
        <p14:creationId xmlns:p14="http://schemas.microsoft.com/office/powerpoint/2010/main" val="255474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34353" y="9322649"/>
            <a:ext cx="2063374" cy="535517"/>
          </a:xfrm>
        </p:spPr>
        <p:txBody>
          <a:bodyPr/>
          <a:lstStyle>
            <a:lvl1pPr>
              <a:defRPr/>
            </a:lvl1pPr>
          </a:lstStyle>
          <a:p>
            <a:endParaRPr lang="en-US"/>
          </a:p>
        </p:txBody>
      </p:sp>
      <p:sp>
        <p:nvSpPr>
          <p:cNvPr id="8" name="Slide Number Placeholder 5"/>
          <p:cNvSpPr>
            <a:spLocks noGrp="1"/>
          </p:cNvSpPr>
          <p:nvPr>
            <p:ph type="sldNum" sz="quarter" idx="4"/>
          </p:nvPr>
        </p:nvSpPr>
        <p:spPr>
          <a:xfrm>
            <a:off x="5774068" y="9442569"/>
            <a:ext cx="1748790" cy="535517"/>
          </a:xfrm>
          <a:prstGeom prst="rect">
            <a:avLst/>
          </a:prstGeom>
        </p:spPr>
        <p:txBody>
          <a:bodyPr vert="horz" lIns="91440" tIns="45720" rIns="91440" bIns="45720" rtlCol="0" anchor="ctr"/>
          <a:lstStyle>
            <a:lvl1pPr algn="r">
              <a:defRPr sz="1600">
                <a:solidFill>
                  <a:schemeClr val="bg1">
                    <a:lumMod val="75000"/>
                  </a:schemeClr>
                </a:solidFill>
                <a:latin typeface="Arial" panose="020B0604020202020204" pitchFamily="34" charset="0"/>
                <a:cs typeface="Arial" panose="020B0604020202020204" pitchFamily="34" charset="0"/>
              </a:defRPr>
            </a:lvl1pPr>
          </a:lstStyle>
          <a:p>
            <a:fld id="{4214AEB2-FC4A-4662-932E-4984B403FFC7}" type="slidenum">
              <a:rPr lang="en-US" smtClean="0"/>
              <a:pPr/>
              <a:t>‹#›</a:t>
            </a:fld>
            <a:endParaRPr lang="en-US" dirty="0"/>
          </a:p>
        </p:txBody>
      </p:sp>
    </p:spTree>
    <p:extLst>
      <p:ext uri="{BB962C8B-B14F-4D97-AF65-F5344CB8AC3E}">
        <p14:creationId xmlns:p14="http://schemas.microsoft.com/office/powerpoint/2010/main" val="3639244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1" name="Group 10"/>
          <p:cNvGrpSpPr/>
          <p:nvPr userDrawn="1"/>
        </p:nvGrpSpPr>
        <p:grpSpPr>
          <a:xfrm>
            <a:off x="-1151" y="1"/>
            <a:ext cx="7773551" cy="1039601"/>
            <a:chOff x="-1806" y="0"/>
            <a:chExt cx="12193806" cy="708819"/>
          </a:xfrm>
        </p:grpSpPr>
        <p:sp>
          <p:nvSpPr>
            <p:cNvPr id="12" name="Rectangle 11"/>
            <p:cNvSpPr/>
            <p:nvPr/>
          </p:nvSpPr>
          <p:spPr>
            <a:xfrm>
              <a:off x="0" y="0"/>
              <a:ext cx="12192000" cy="650449"/>
            </a:xfrm>
            <a:prstGeom prst="rect">
              <a:avLst/>
            </a:prstGeom>
            <a:solidFill>
              <a:srgbClr val="172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48"/>
            </a:p>
          </p:txBody>
        </p:sp>
        <p:sp>
          <p:nvSpPr>
            <p:cNvPr id="13" name="Rectangle 12"/>
            <p:cNvSpPr/>
            <p:nvPr/>
          </p:nvSpPr>
          <p:spPr>
            <a:xfrm>
              <a:off x="-1806" y="644402"/>
              <a:ext cx="12192000" cy="64417"/>
            </a:xfrm>
            <a:prstGeom prst="rect">
              <a:avLst/>
            </a:prstGeom>
            <a:solidFill>
              <a:srgbClr val="003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48"/>
            </a:p>
          </p:txBody>
        </p:sp>
        <p:pic>
          <p:nvPicPr>
            <p:cNvPr id="1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101" y="66675"/>
              <a:ext cx="541152" cy="541152"/>
            </a:xfrm>
            <a:prstGeom prst="rect">
              <a:avLst/>
            </a:prstGeom>
          </p:spPr>
        </p:pic>
      </p:grpSp>
      <p:grpSp>
        <p:nvGrpSpPr>
          <p:cNvPr id="23" name="Group 22"/>
          <p:cNvGrpSpPr/>
          <p:nvPr userDrawn="1"/>
        </p:nvGrpSpPr>
        <p:grpSpPr>
          <a:xfrm>
            <a:off x="0" y="9676827"/>
            <a:ext cx="7772400" cy="401735"/>
            <a:chOff x="0" y="6597837"/>
            <a:chExt cx="12192000" cy="273910"/>
          </a:xfrm>
        </p:grpSpPr>
        <p:sp>
          <p:nvSpPr>
            <p:cNvPr id="24" name="Shape 24"/>
            <p:cNvSpPr/>
            <p:nvPr userDrawn="1"/>
          </p:nvSpPr>
          <p:spPr>
            <a:xfrm>
              <a:off x="0" y="6649375"/>
              <a:ext cx="12192000" cy="222372"/>
            </a:xfrm>
            <a:prstGeom prst="rect">
              <a:avLst/>
            </a:prstGeom>
            <a:solidFill>
              <a:srgbClr val="DE6625"/>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893" b="0" i="0" u="none" strike="noStrike" cap="none">
                <a:solidFill>
                  <a:schemeClr val="lt1"/>
                </a:solidFill>
                <a:latin typeface="Arial"/>
                <a:ea typeface="Arial"/>
                <a:cs typeface="Arial"/>
                <a:sym typeface="Arial"/>
              </a:endParaRPr>
            </a:p>
          </p:txBody>
        </p:sp>
        <p:sp>
          <p:nvSpPr>
            <p:cNvPr id="25" name="TextBox 24"/>
            <p:cNvSpPr txBox="1"/>
            <p:nvPr userDrawn="1"/>
          </p:nvSpPr>
          <p:spPr>
            <a:xfrm>
              <a:off x="4754045" y="6597837"/>
              <a:ext cx="2683907" cy="156643"/>
            </a:xfrm>
            <a:prstGeom prst="rect">
              <a:avLst/>
            </a:prstGeom>
            <a:noFill/>
          </p:spPr>
          <p:txBody>
            <a:bodyPr wrap="square" rtlCol="0">
              <a:spAutoFit/>
            </a:bodyPr>
            <a:lstStyle/>
            <a:p>
              <a:pPr algn="ctr"/>
              <a:r>
                <a:rPr lang="en-US" sz="893">
                  <a:solidFill>
                    <a:schemeClr val="bg1"/>
                  </a:solidFill>
                </a:rPr>
                <a:t>Empathy Drives Innovation</a:t>
              </a:r>
            </a:p>
          </p:txBody>
        </p:sp>
      </p:grpSp>
      <p:sp>
        <p:nvSpPr>
          <p:cNvPr id="15" name="Slide Number Placeholder 5"/>
          <p:cNvSpPr>
            <a:spLocks noGrp="1"/>
          </p:cNvSpPr>
          <p:nvPr>
            <p:ph type="sldNum" sz="quarter" idx="4"/>
          </p:nvPr>
        </p:nvSpPr>
        <p:spPr>
          <a:xfrm>
            <a:off x="5774068" y="9442569"/>
            <a:ext cx="1748790" cy="535517"/>
          </a:xfrm>
          <a:prstGeom prst="rect">
            <a:avLst/>
          </a:prstGeom>
        </p:spPr>
        <p:txBody>
          <a:bodyPr vert="horz" lIns="91440" tIns="45720" rIns="91440" bIns="45720" rtlCol="0" anchor="ctr"/>
          <a:lstStyle>
            <a:lvl1pPr algn="r">
              <a:defRPr sz="1600">
                <a:solidFill>
                  <a:schemeClr val="bg1">
                    <a:lumMod val="75000"/>
                  </a:schemeClr>
                </a:solidFill>
                <a:latin typeface="Arial" panose="020B0604020202020204" pitchFamily="34" charset="0"/>
                <a:cs typeface="Arial" panose="020B0604020202020204" pitchFamily="34" charset="0"/>
              </a:defRPr>
            </a:lvl1pPr>
          </a:lstStyle>
          <a:p>
            <a:fld id="{4214AEB2-FC4A-4662-932E-4984B403FFC7}" type="slidenum">
              <a:rPr lang="en-US" smtClean="0"/>
              <a:pPr/>
              <a:t>‹#›</a:t>
            </a:fld>
            <a:endParaRPr lang="en-US" dirty="0"/>
          </a:p>
        </p:txBody>
      </p:sp>
    </p:spTree>
    <p:extLst>
      <p:ext uri="{BB962C8B-B14F-4D97-AF65-F5344CB8AC3E}">
        <p14:creationId xmlns:p14="http://schemas.microsoft.com/office/powerpoint/2010/main" val="3649656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r>
              <a:rPr lang="en-IN" dirty="0"/>
              <a:t>Rangam Annual Report 2022</a:t>
            </a:r>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917759" y="9416443"/>
            <a:ext cx="1748790" cy="535517"/>
          </a:xfrm>
          <a:prstGeom prst="rect">
            <a:avLst/>
          </a:prstGeom>
        </p:spPr>
        <p:txBody>
          <a:bodyPr vert="horz" lIns="91440" tIns="45720" rIns="91440" bIns="45720" rtlCol="0" anchor="ctr"/>
          <a:lstStyle>
            <a:lvl1pPr algn="r">
              <a:defRPr sz="1600">
                <a:solidFill>
                  <a:schemeClr val="bg1">
                    <a:lumMod val="75000"/>
                  </a:schemeClr>
                </a:solidFill>
                <a:latin typeface="Arial" panose="020B0604020202020204" pitchFamily="34" charset="0"/>
                <a:cs typeface="Arial" panose="020B0604020202020204" pitchFamily="34" charset="0"/>
              </a:defRPr>
            </a:lvl1pPr>
          </a:lstStyle>
          <a:p>
            <a:fld id="{4214AEB2-FC4A-4662-932E-4984B403FFC7}" type="slidenum">
              <a:rPr lang="en-US" smtClean="0"/>
              <a:pPr/>
              <a:t>‹#›</a:t>
            </a:fld>
            <a:endParaRPr lang="en-US" dirty="0"/>
          </a:p>
        </p:txBody>
      </p:sp>
    </p:spTree>
    <p:extLst>
      <p:ext uri="{BB962C8B-B14F-4D97-AF65-F5344CB8AC3E}">
        <p14:creationId xmlns:p14="http://schemas.microsoft.com/office/powerpoint/2010/main" val="19871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s://www.accenture.com/_acnmedia/Accenture/Redesign-Assets/DotCom/Documents/Global/1/Accenture-Corporate-Citizenship-Report-2018.pdf" TargetMode="External"/><Relationship Id="rId2" Type="http://schemas.openxmlformats.org/officeDocument/2006/relationships/hyperlink" Target="https://youtu.be/EeZbjm68V7o"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youtube.com/watch?v=eM5lHBEzHCE" TargetMode="External"/><Relationship Id="rId7" Type="http://schemas.openxmlformats.org/officeDocument/2006/relationships/image" Target="../media/image31.png"/><Relationship Id="rId2" Type="http://schemas.openxmlformats.org/officeDocument/2006/relationships/hyperlink" Target="https://www.youtube.com/watch?v=9oQ0h-YXhcM"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1.png"/><Relationship Id="rId5" Type="http://schemas.openxmlformats.org/officeDocument/2006/relationships/hyperlink" Target="https://www.youtube.com/watch?v=9oQ0h-YXhcM" TargetMode="External"/><Relationship Id="rId10" Type="http://schemas.openxmlformats.org/officeDocument/2006/relationships/image" Target="../media/image39.png"/><Relationship Id="rId4" Type="http://schemas.openxmlformats.org/officeDocument/2006/relationships/hyperlink" Target="https://youtu.be/odKFazxZADg" TargetMode="Externa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ww.youtube.com/watch?v=ig_A009wlpY" TargetMode="External"/><Relationship Id="rId7" Type="http://schemas.openxmlformats.org/officeDocument/2006/relationships/image" Target="../media/image44.png"/><Relationship Id="rId2" Type="http://schemas.openxmlformats.org/officeDocument/2006/relationships/hyperlink" Target="https://www.youtube.com/watch?v=9oQ0h-YXhcM" TargetMode="Externa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7.jpe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hyperlink" Target="https://www.youtube.com/watch?v=k086H_ucIT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hyperlink" Target="https://www.merck.com/stories/how-we-foster-innovation-through-our-diverse-workforce/" TargetMode="Externa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jpg"/><Relationship Id="rId9" Type="http://schemas.openxmlformats.org/officeDocument/2006/relationships/image" Target="../media/image64.jpeg"/><Relationship Id="rId1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635JY2LvyVM"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s://youtu.be/kvQvq-ZE_kg"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43001" y="1143002"/>
            <a:ext cx="10058401" cy="7772400"/>
          </a:xfrm>
          <a:prstGeom prst="rect">
            <a:avLst/>
          </a:prstGeom>
          <a:noFill/>
          <a:ln>
            <a:noFill/>
          </a:ln>
        </p:spPr>
      </p:pic>
      <p:sp>
        <p:nvSpPr>
          <p:cNvPr id="10" name="Rectangle 9"/>
          <p:cNvSpPr/>
          <p:nvPr/>
        </p:nvSpPr>
        <p:spPr>
          <a:xfrm>
            <a:off x="0" y="304800"/>
            <a:ext cx="3131820" cy="115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95300"/>
            <a:ext cx="2511557" cy="737618"/>
          </a:xfrm>
          <a:prstGeom prst="rect">
            <a:avLst/>
          </a:prstGeom>
        </p:spPr>
      </p:pic>
      <p:sp>
        <p:nvSpPr>
          <p:cNvPr id="12" name="Rectangle 11"/>
          <p:cNvSpPr/>
          <p:nvPr/>
        </p:nvSpPr>
        <p:spPr>
          <a:xfrm>
            <a:off x="1432560" y="8369377"/>
            <a:ext cx="6339840" cy="1445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54562" y="8759140"/>
            <a:ext cx="6339840" cy="772006"/>
          </a:xfrm>
          <a:prstGeom prst="rect">
            <a:avLst/>
          </a:prstGeom>
          <a:noFill/>
        </p:spPr>
        <p:txBody>
          <a:bodyPr wrap="square" rtlCol="0">
            <a:spAutoFit/>
          </a:bodyPr>
          <a:lstStyle/>
          <a:p>
            <a:pPr>
              <a:lnSpc>
                <a:spcPts val="5300"/>
              </a:lnSpc>
            </a:pPr>
            <a:r>
              <a:rPr lang="en-US" sz="5400" dirty="0">
                <a:solidFill>
                  <a:srgbClr val="005E8A"/>
                </a:solidFill>
                <a:latin typeface="Arial" panose="020B0604020202020204" pitchFamily="34" charset="0"/>
                <a:cs typeface="Arial" panose="020B0604020202020204" pitchFamily="34" charset="0"/>
              </a:rPr>
              <a:t>Annual Report 2022</a:t>
            </a:r>
          </a:p>
        </p:txBody>
      </p:sp>
      <p:sp>
        <p:nvSpPr>
          <p:cNvPr id="3" name="Slide Number Placeholder 2"/>
          <p:cNvSpPr>
            <a:spLocks noGrp="1"/>
          </p:cNvSpPr>
          <p:nvPr>
            <p:ph type="sldNum" sz="quarter" idx="4"/>
          </p:nvPr>
        </p:nvSpPr>
        <p:spPr/>
        <p:txBody>
          <a:bodyPr/>
          <a:lstStyle/>
          <a:p>
            <a:fld id="{4214AEB2-FC4A-4662-932E-4984B403FFC7}" type="slidenum">
              <a:rPr lang="en-US" smtClean="0"/>
              <a:pPr/>
              <a:t>1</a:t>
            </a:fld>
            <a:endParaRPr lang="en-US" dirty="0"/>
          </a:p>
        </p:txBody>
      </p:sp>
    </p:spTree>
    <p:extLst>
      <p:ext uri="{BB962C8B-B14F-4D97-AF65-F5344CB8AC3E}">
        <p14:creationId xmlns:p14="http://schemas.microsoft.com/office/powerpoint/2010/main" val="1962831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 y="582102"/>
            <a:ext cx="6572250" cy="566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lue futuristic networking technology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b="13472"/>
          <a:stretch/>
        </p:blipFill>
        <p:spPr bwMode="auto">
          <a:xfrm rot="10800000">
            <a:off x="-3" y="-29498"/>
            <a:ext cx="7772401" cy="100959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29498"/>
            <a:ext cx="7772400" cy="100878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833" y="1288617"/>
            <a:ext cx="5884617" cy="430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08"/>
          <p:cNvSpPr>
            <a:spLocks noChangeArrowheads="1"/>
          </p:cNvSpPr>
          <p:nvPr/>
        </p:nvSpPr>
        <p:spPr bwMode="auto">
          <a:xfrm>
            <a:off x="332898" y="3306700"/>
            <a:ext cx="522970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400" dirty="0" err="1">
                <a:solidFill>
                  <a:srgbClr val="007BB7"/>
                </a:solidFill>
                <a:cs typeface="Arial" panose="020B0604020202020204" pitchFamily="34" charset="0"/>
              </a:rPr>
              <a:t>SourceAbled</a:t>
            </a:r>
            <a:r>
              <a:rPr lang="en-US" sz="1400" dirty="0">
                <a:cs typeface="Arial" panose="020B0604020202020204" pitchFamily="34" charset="0"/>
              </a:rPr>
              <a:t> uses a consultative approach of best practices, effective training, and an end-to-end, </a:t>
            </a:r>
            <a:r>
              <a:rPr lang="en-US" sz="1400" dirty="0">
                <a:solidFill>
                  <a:srgbClr val="007BB7"/>
                </a:solidFill>
                <a:cs typeface="Arial" panose="020B0604020202020204" pitchFamily="34" charset="0"/>
              </a:rPr>
              <a:t>holistic program solution </a:t>
            </a:r>
            <a:r>
              <a:rPr lang="en-US" sz="1400" dirty="0">
                <a:cs typeface="Arial" panose="020B0604020202020204" pitchFamily="34" charset="0"/>
              </a:rPr>
              <a:t>to attract, hire, onboard, support and retain talent with autism, </a:t>
            </a:r>
            <a:r>
              <a:rPr lang="en-US" sz="1400" dirty="0" err="1">
                <a:cs typeface="Arial" panose="020B0604020202020204" pitchFamily="34" charset="0"/>
              </a:rPr>
              <a:t>neurodivergence</a:t>
            </a:r>
            <a:r>
              <a:rPr lang="en-US" sz="1400" dirty="0">
                <a:cs typeface="Arial" panose="020B0604020202020204" pitchFamily="34" charset="0"/>
              </a:rPr>
              <a:t> and disabilities. </a:t>
            </a:r>
          </a:p>
          <a:p>
            <a:endParaRPr lang="en-US" sz="1400" dirty="0">
              <a:cs typeface="Arial" panose="020B0604020202020204" pitchFamily="34" charset="0"/>
            </a:endParaRPr>
          </a:p>
          <a:p>
            <a:r>
              <a:rPr lang="en-US" sz="1400" dirty="0" err="1">
                <a:cs typeface="Arial" panose="020B0604020202020204" pitchFamily="34" charset="0"/>
              </a:rPr>
              <a:t>SourceAbled</a:t>
            </a:r>
            <a:r>
              <a:rPr lang="en-US" sz="1400" dirty="0">
                <a:cs typeface="Arial" panose="020B0604020202020204" pitchFamily="34" charset="0"/>
              </a:rPr>
              <a:t> is a trusted guide through the design, implementation, and sustainability to create an experience where </a:t>
            </a:r>
            <a:r>
              <a:rPr lang="en-US" sz="1400" dirty="0">
                <a:solidFill>
                  <a:srgbClr val="007BB7"/>
                </a:solidFill>
                <a:cs typeface="Arial" panose="020B0604020202020204" pitchFamily="34" charset="0"/>
              </a:rPr>
              <a:t>high-quality talent </a:t>
            </a:r>
            <a:r>
              <a:rPr lang="en-US" sz="1400" dirty="0">
                <a:cs typeface="Arial" panose="020B0604020202020204" pitchFamily="34" charset="0"/>
              </a:rPr>
              <a:t>are valued, well supported, and </a:t>
            </a:r>
            <a:r>
              <a:rPr lang="en-US" sz="1400" dirty="0">
                <a:solidFill>
                  <a:srgbClr val="007BB7"/>
                </a:solidFill>
                <a:cs typeface="Arial" panose="020B0604020202020204" pitchFamily="34" charset="0"/>
              </a:rPr>
              <a:t>feel comfortable </a:t>
            </a:r>
            <a:r>
              <a:rPr lang="en-US" sz="1400" dirty="0">
                <a:cs typeface="Arial" panose="020B0604020202020204" pitchFamily="34" charset="0"/>
              </a:rPr>
              <a:t>bringing their authentic self to work.</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898" y="1792103"/>
            <a:ext cx="3592093" cy="1047247"/>
          </a:xfrm>
          <a:prstGeom prst="rect">
            <a:avLst/>
          </a:prstGeom>
        </p:spPr>
      </p:pic>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10</a:t>
            </a:fld>
            <a:endParaRPr lang="en-US" dirty="0"/>
          </a:p>
        </p:txBody>
      </p:sp>
    </p:spTree>
    <p:extLst>
      <p:ext uri="{BB962C8B-B14F-4D97-AF65-F5344CB8AC3E}">
        <p14:creationId xmlns:p14="http://schemas.microsoft.com/office/powerpoint/2010/main" val="1645436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 y="582102"/>
            <a:ext cx="6572250" cy="566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lue futuristic networking technology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b="13472"/>
          <a:stretch/>
        </p:blipFill>
        <p:spPr bwMode="auto">
          <a:xfrm rot="10800000">
            <a:off x="-3" y="-29498"/>
            <a:ext cx="7772401" cy="100959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29498"/>
            <a:ext cx="7772400" cy="100878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833" y="1288617"/>
            <a:ext cx="5884617" cy="4329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08"/>
          <p:cNvSpPr>
            <a:spLocks noChangeArrowheads="1"/>
          </p:cNvSpPr>
          <p:nvPr/>
        </p:nvSpPr>
        <p:spPr bwMode="auto">
          <a:xfrm>
            <a:off x="509702" y="3871775"/>
            <a:ext cx="4036619" cy="135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8595" indent="-100584">
              <a:lnSpc>
                <a:spcPct val="150000"/>
              </a:lnSpc>
              <a:buClr>
                <a:schemeClr val="accent2">
                  <a:lumMod val="75000"/>
                </a:schemeClr>
              </a:buClr>
              <a:buFont typeface="Arial" panose="020B0604020202020204" pitchFamily="34" charset="0"/>
              <a:buChar char="•"/>
            </a:pPr>
            <a:r>
              <a:rPr lang="en-US" sz="1200" dirty="0">
                <a:cs typeface="Arial" panose="020B0604020202020204" pitchFamily="34" charset="0"/>
              </a:rPr>
              <a:t>Contract, Contract to Hire and Direct Hire support </a:t>
            </a:r>
          </a:p>
          <a:p>
            <a:pPr marL="188595" indent="-100584">
              <a:lnSpc>
                <a:spcPct val="150000"/>
              </a:lnSpc>
              <a:buClr>
                <a:schemeClr val="accent2">
                  <a:lumMod val="75000"/>
                </a:schemeClr>
              </a:buClr>
              <a:buFont typeface="Arial" panose="020B0604020202020204" pitchFamily="34" charset="0"/>
              <a:buChar char="•"/>
            </a:pPr>
            <a:r>
              <a:rPr lang="en-US" sz="1200" dirty="0">
                <a:cs typeface="Arial" panose="020B0604020202020204" pitchFamily="34" charset="0"/>
              </a:rPr>
              <a:t>Direct Sourcing program design, Talent Curation </a:t>
            </a:r>
          </a:p>
          <a:p>
            <a:pPr marL="188595" indent="-100584">
              <a:lnSpc>
                <a:spcPct val="150000"/>
              </a:lnSpc>
              <a:buClr>
                <a:schemeClr val="accent2">
                  <a:lumMod val="75000"/>
                </a:schemeClr>
              </a:buClr>
              <a:buFont typeface="Arial" panose="020B0604020202020204" pitchFamily="34" charset="0"/>
              <a:buChar char="•"/>
            </a:pPr>
            <a:r>
              <a:rPr lang="en-US" sz="1200" dirty="0">
                <a:cs typeface="Arial" panose="020B0604020202020204" pitchFamily="34" charset="0"/>
              </a:rPr>
              <a:t>SOW Engagement</a:t>
            </a:r>
          </a:p>
          <a:p>
            <a:pPr marL="188595" indent="-100584">
              <a:lnSpc>
                <a:spcPct val="150000"/>
              </a:lnSpc>
              <a:buClr>
                <a:schemeClr val="accent2">
                  <a:lumMod val="75000"/>
                </a:schemeClr>
              </a:buClr>
              <a:buFont typeface="Arial" panose="020B0604020202020204" pitchFamily="34" charset="0"/>
              <a:buChar char="•"/>
            </a:pPr>
            <a:r>
              <a:rPr lang="en-US" sz="1200" dirty="0">
                <a:cs typeface="Arial" panose="020B0604020202020204" pitchFamily="34" charset="0"/>
              </a:rPr>
              <a:t>MSP/VMS recruitment partnerships</a:t>
            </a:r>
          </a:p>
          <a:p>
            <a:pPr marL="188595" indent="-100584">
              <a:lnSpc>
                <a:spcPct val="150000"/>
              </a:lnSpc>
              <a:buClr>
                <a:schemeClr val="accent2">
                  <a:lumMod val="75000"/>
                </a:schemeClr>
              </a:buClr>
              <a:buFont typeface="Arial" panose="020B0604020202020204" pitchFamily="34" charset="0"/>
              <a:buChar char="•"/>
            </a:pPr>
            <a:r>
              <a:rPr lang="en-US" sz="1200" dirty="0">
                <a:cs typeface="Arial" panose="020B0604020202020204" pitchFamily="34" charset="0"/>
              </a:rPr>
              <a:t>Tier-1 Diversity Spend tracking </a:t>
            </a:r>
          </a:p>
        </p:txBody>
      </p:sp>
      <p:sp>
        <p:nvSpPr>
          <p:cNvPr id="32" name="Rectangle 108"/>
          <p:cNvSpPr>
            <a:spLocks noChangeArrowheads="1"/>
          </p:cNvSpPr>
          <p:nvPr/>
        </p:nvSpPr>
        <p:spPr bwMode="auto">
          <a:xfrm>
            <a:off x="481126" y="3158875"/>
            <a:ext cx="5043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dirty="0">
                <a:solidFill>
                  <a:srgbClr val="005E8A"/>
                </a:solidFill>
                <a:cs typeface="Arial" panose="020B0604020202020204" pitchFamily="34" charset="0"/>
              </a:rPr>
              <a:t>A diverse hiring solution and technology platform that provides end-to-end recruitment assistance, which includes but is not limited to:</a:t>
            </a: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710690"/>
            <a:ext cx="3714750" cy="1216901"/>
          </a:xfrm>
          <a:prstGeom prst="rect">
            <a:avLst/>
          </a:prstGeom>
        </p:spPr>
      </p:pic>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11</a:t>
            </a:fld>
            <a:endParaRPr lang="en-US" dirty="0"/>
          </a:p>
        </p:txBody>
      </p:sp>
    </p:spTree>
    <p:extLst>
      <p:ext uri="{BB962C8B-B14F-4D97-AF65-F5344CB8AC3E}">
        <p14:creationId xmlns:p14="http://schemas.microsoft.com/office/powerpoint/2010/main" val="3383910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 y="582102"/>
            <a:ext cx="6572250" cy="566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lue futuristic networking technology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b="13472"/>
          <a:stretch/>
        </p:blipFill>
        <p:spPr bwMode="auto">
          <a:xfrm rot="10800000">
            <a:off x="-3" y="-29498"/>
            <a:ext cx="7772401" cy="100959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29498"/>
            <a:ext cx="7772400" cy="100878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833" y="1288617"/>
            <a:ext cx="5884617" cy="3844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8"/>
          <p:cNvSpPr>
            <a:spLocks noChangeArrowheads="1"/>
          </p:cNvSpPr>
          <p:nvPr/>
        </p:nvSpPr>
        <p:spPr bwMode="auto">
          <a:xfrm>
            <a:off x="408961" y="3617841"/>
            <a:ext cx="504337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err="1">
                <a:cs typeface="Arial" panose="020B0604020202020204" pitchFamily="34" charset="0"/>
              </a:rPr>
              <a:t>SourceVets</a:t>
            </a:r>
            <a:r>
              <a:rPr lang="en-US" sz="1600" dirty="0">
                <a:cs typeface="Arial" panose="020B0604020202020204" pitchFamily="34" charset="0"/>
              </a:rPr>
              <a:t>™ provides meaningful career opportunities for military veterans and their family members. Providing guidance to transitioning and civilian military-experienced for rewarding and sustainable careers.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98" y="1884364"/>
            <a:ext cx="3581402" cy="1074420"/>
          </a:xfrm>
          <a:prstGeom prst="rect">
            <a:avLst/>
          </a:prstGeom>
        </p:spPr>
      </p:pic>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12</a:t>
            </a:fld>
            <a:endParaRPr lang="en-US" dirty="0"/>
          </a:p>
        </p:txBody>
      </p:sp>
    </p:spTree>
    <p:extLst>
      <p:ext uri="{BB962C8B-B14F-4D97-AF65-F5344CB8AC3E}">
        <p14:creationId xmlns:p14="http://schemas.microsoft.com/office/powerpoint/2010/main" val="1347032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 y="582102"/>
            <a:ext cx="6572250" cy="566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lue futuristic networking technology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b="13472"/>
          <a:stretch/>
        </p:blipFill>
        <p:spPr bwMode="auto">
          <a:xfrm rot="10800000">
            <a:off x="-3" y="-29498"/>
            <a:ext cx="7772401" cy="100959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29498"/>
            <a:ext cx="7772400" cy="100878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833" y="1288617"/>
            <a:ext cx="5884617" cy="4343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8"/>
          <p:cNvSpPr>
            <a:spLocks noChangeArrowheads="1"/>
          </p:cNvSpPr>
          <p:nvPr/>
        </p:nvSpPr>
        <p:spPr bwMode="auto">
          <a:xfrm>
            <a:off x="408960" y="3029701"/>
            <a:ext cx="509267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err="1">
                <a:solidFill>
                  <a:srgbClr val="007BB7"/>
                </a:solidFill>
                <a:cs typeface="Arial" panose="020B0604020202020204" pitchFamily="34" charset="0"/>
              </a:rPr>
              <a:t>TalentArbor</a:t>
            </a:r>
            <a:r>
              <a:rPr lang="en-US" sz="1600" dirty="0">
                <a:cs typeface="Arial" panose="020B0604020202020204" pitchFamily="34" charset="0"/>
              </a:rPr>
              <a:t> is </a:t>
            </a:r>
            <a:r>
              <a:rPr lang="en-US" sz="1600" dirty="0" err="1">
                <a:solidFill>
                  <a:srgbClr val="007BB7"/>
                </a:solidFill>
                <a:cs typeface="Arial" panose="020B0604020202020204" pitchFamily="34" charset="0"/>
              </a:rPr>
              <a:t>Rangam’s</a:t>
            </a:r>
            <a:r>
              <a:rPr lang="en-US" sz="1600" dirty="0">
                <a:cs typeface="Arial" panose="020B0604020202020204" pitchFamily="34" charset="0"/>
              </a:rPr>
              <a:t> innovative Disability and Diversity inclusive hiring program management system that is the market’s first in class comprehensive system for </a:t>
            </a:r>
            <a:r>
              <a:rPr lang="en-US" sz="1600" dirty="0" err="1">
                <a:solidFill>
                  <a:srgbClr val="007BB7"/>
                </a:solidFill>
                <a:cs typeface="Arial" panose="020B0604020202020204" pitchFamily="34" charset="0"/>
              </a:rPr>
              <a:t>omnichannel</a:t>
            </a:r>
            <a:r>
              <a:rPr lang="en-US" sz="1600" dirty="0">
                <a:solidFill>
                  <a:srgbClr val="007BB7"/>
                </a:solidFill>
                <a:cs typeface="Arial" panose="020B0604020202020204" pitchFamily="34" charset="0"/>
              </a:rPr>
              <a:t> job </a:t>
            </a:r>
            <a:r>
              <a:rPr lang="en-US" sz="1600" dirty="0">
                <a:cs typeface="Arial" panose="020B0604020202020204" pitchFamily="34" charset="0"/>
              </a:rPr>
              <a:t>order processing and executing your holistic workforce strategy.</a:t>
            </a:r>
          </a:p>
          <a:p>
            <a:r>
              <a:rPr lang="en-US" sz="1600" dirty="0">
                <a:cs typeface="Arial" panose="020B0604020202020204" pitchFamily="34" charset="0"/>
              </a:rPr>
              <a:t> </a:t>
            </a:r>
          </a:p>
          <a:p>
            <a:r>
              <a:rPr lang="en-US" sz="1600" dirty="0" err="1">
                <a:cs typeface="Arial" panose="020B0604020202020204" pitchFamily="34" charset="0"/>
              </a:rPr>
              <a:t>TalentArbor</a:t>
            </a:r>
            <a:r>
              <a:rPr lang="en-US" sz="1600" dirty="0">
                <a:cs typeface="Arial" panose="020B0604020202020204" pitchFamily="34" charset="0"/>
              </a:rPr>
              <a:t> brings innovative </a:t>
            </a:r>
            <a:r>
              <a:rPr lang="en-US" sz="1600" dirty="0">
                <a:solidFill>
                  <a:srgbClr val="007BB7"/>
                </a:solidFill>
                <a:cs typeface="Arial" panose="020B0604020202020204" pitchFamily="34" charset="0"/>
              </a:rPr>
              <a:t>creativity</a:t>
            </a:r>
            <a:r>
              <a:rPr lang="en-US" sz="1600" dirty="0">
                <a:cs typeface="Arial" panose="020B0604020202020204" pitchFamily="34" charset="0"/>
              </a:rPr>
              <a:t> to your talent acquisition strategies, while increasing employee </a:t>
            </a:r>
            <a:r>
              <a:rPr lang="en-US" sz="1600" dirty="0">
                <a:solidFill>
                  <a:srgbClr val="007BB7"/>
                </a:solidFill>
                <a:cs typeface="Arial" panose="020B0604020202020204" pitchFamily="34" charset="0"/>
              </a:rPr>
              <a:t>engagement and retention</a:t>
            </a:r>
            <a:r>
              <a:rPr lang="en-US" sz="1600" dirty="0">
                <a:cs typeface="Arial" panose="020B0604020202020204" pitchFamily="34" charset="0"/>
              </a:rPr>
              <a:t>. </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5199"/>
          <a:stretch/>
        </p:blipFill>
        <p:spPr>
          <a:xfrm>
            <a:off x="304798" y="1716356"/>
            <a:ext cx="3617400" cy="859204"/>
          </a:xfrm>
          <a:prstGeom prst="rect">
            <a:avLst/>
          </a:prstGeom>
        </p:spPr>
      </p:pic>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13</a:t>
            </a:fld>
            <a:endParaRPr lang="en-US" dirty="0"/>
          </a:p>
        </p:txBody>
      </p:sp>
    </p:spTree>
    <p:extLst>
      <p:ext uri="{BB962C8B-B14F-4D97-AF65-F5344CB8AC3E}">
        <p14:creationId xmlns:p14="http://schemas.microsoft.com/office/powerpoint/2010/main" val="272294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 y="582102"/>
            <a:ext cx="6572250" cy="5669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lue futuristic networking technology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b="13472"/>
          <a:stretch/>
        </p:blipFill>
        <p:spPr bwMode="auto">
          <a:xfrm rot="10800000">
            <a:off x="-3" y="-29498"/>
            <a:ext cx="7772401" cy="100959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29498"/>
            <a:ext cx="7772400" cy="100878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833" y="1288617"/>
            <a:ext cx="5884617" cy="256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8"/>
          <p:cNvSpPr>
            <a:spLocks noChangeArrowheads="1"/>
          </p:cNvSpPr>
          <p:nvPr/>
        </p:nvSpPr>
        <p:spPr bwMode="auto">
          <a:xfrm>
            <a:off x="381972" y="2757998"/>
            <a:ext cx="50926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dirty="0">
                <a:cs typeface="Arial" panose="020B0604020202020204" pitchFamily="34" charset="0"/>
              </a:rPr>
              <a:t>Payroll covers all aspects of employee pay, from preparing checks and withholding taxes to keeping records of your employees’ pay throughout the year.</a:t>
            </a:r>
          </a:p>
        </p:txBody>
      </p:sp>
      <p:sp>
        <p:nvSpPr>
          <p:cNvPr id="10" name="Rectangle 107"/>
          <p:cNvSpPr>
            <a:spLocks noChangeArrowheads="1"/>
          </p:cNvSpPr>
          <p:nvPr/>
        </p:nvSpPr>
        <p:spPr bwMode="auto">
          <a:xfrm>
            <a:off x="1599785" y="1825534"/>
            <a:ext cx="3901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400" b="1" dirty="0" err="1">
                <a:solidFill>
                  <a:schemeClr val="tx2"/>
                </a:solidFill>
              </a:rPr>
              <a:t>PayrollRun</a:t>
            </a:r>
            <a:r>
              <a:rPr lang="en-US" altLang="en-US" sz="2400" b="1" dirty="0">
                <a:solidFill>
                  <a:schemeClr val="tx2"/>
                </a:solidFill>
              </a:rPr>
              <a:t> by </a:t>
            </a:r>
            <a:r>
              <a:rPr lang="en-US" altLang="en-US" sz="2400" b="1" dirty="0" err="1">
                <a:solidFill>
                  <a:schemeClr val="tx2"/>
                </a:solidFill>
              </a:rPr>
              <a:t>Rangam</a:t>
            </a:r>
            <a:endParaRPr lang="en-US" altLang="en-US" sz="3600" dirty="0">
              <a:solidFill>
                <a:schemeClr val="tx2"/>
              </a:solidFill>
            </a:endParaRPr>
          </a:p>
        </p:txBody>
      </p:sp>
      <p:grpSp>
        <p:nvGrpSpPr>
          <p:cNvPr id="11" name="Group 10"/>
          <p:cNvGrpSpPr/>
          <p:nvPr/>
        </p:nvGrpSpPr>
        <p:grpSpPr>
          <a:xfrm>
            <a:off x="304800" y="1702968"/>
            <a:ext cx="921678" cy="780284"/>
            <a:chOff x="4184606" y="5274075"/>
            <a:chExt cx="279400" cy="236538"/>
          </a:xfrm>
          <a:solidFill>
            <a:srgbClr val="007BB7"/>
          </a:solidFill>
        </p:grpSpPr>
        <p:sp>
          <p:nvSpPr>
            <p:cNvPr id="12" name="Freeform 140"/>
            <p:cNvSpPr>
              <a:spLocks/>
            </p:cNvSpPr>
            <p:nvPr/>
          </p:nvSpPr>
          <p:spPr bwMode="auto">
            <a:xfrm>
              <a:off x="4222706" y="5386788"/>
              <a:ext cx="241300" cy="123825"/>
            </a:xfrm>
            <a:custGeom>
              <a:avLst/>
              <a:gdLst>
                <a:gd name="T0" fmla="*/ 0 w 722"/>
                <a:gd name="T1" fmla="*/ 66 h 373"/>
                <a:gd name="T2" fmla="*/ 0 w 722"/>
                <a:gd name="T3" fmla="*/ 209 h 373"/>
                <a:gd name="T4" fmla="*/ 27 w 722"/>
                <a:gd name="T5" fmla="*/ 240 h 373"/>
                <a:gd name="T6" fmla="*/ 75 w 722"/>
                <a:gd name="T7" fmla="*/ 252 h 373"/>
                <a:gd name="T8" fmla="*/ 158 w 722"/>
                <a:gd name="T9" fmla="*/ 291 h 373"/>
                <a:gd name="T10" fmla="*/ 238 w 722"/>
                <a:gd name="T11" fmla="*/ 330 h 373"/>
                <a:gd name="T12" fmla="*/ 448 w 722"/>
                <a:gd name="T13" fmla="*/ 346 h 373"/>
                <a:gd name="T14" fmla="*/ 506 w 722"/>
                <a:gd name="T15" fmla="*/ 337 h 373"/>
                <a:gd name="T16" fmla="*/ 642 w 722"/>
                <a:gd name="T17" fmla="*/ 275 h 373"/>
                <a:gd name="T18" fmla="*/ 705 w 722"/>
                <a:gd name="T19" fmla="*/ 206 h 373"/>
                <a:gd name="T20" fmla="*/ 692 w 722"/>
                <a:gd name="T21" fmla="*/ 193 h 373"/>
                <a:gd name="T22" fmla="*/ 693 w 722"/>
                <a:gd name="T23" fmla="*/ 147 h 373"/>
                <a:gd name="T24" fmla="*/ 570 w 722"/>
                <a:gd name="T25" fmla="*/ 187 h 373"/>
                <a:gd name="T26" fmla="*/ 369 w 722"/>
                <a:gd name="T27" fmla="*/ 201 h 373"/>
                <a:gd name="T28" fmla="*/ 323 w 722"/>
                <a:gd name="T29" fmla="*/ 182 h 373"/>
                <a:gd name="T30" fmla="*/ 391 w 722"/>
                <a:gd name="T31" fmla="*/ 182 h 373"/>
                <a:gd name="T32" fmla="*/ 430 w 722"/>
                <a:gd name="T33" fmla="*/ 182 h 373"/>
                <a:gd name="T34" fmla="*/ 530 w 722"/>
                <a:gd name="T35" fmla="*/ 185 h 373"/>
                <a:gd name="T36" fmla="*/ 535 w 722"/>
                <a:gd name="T37" fmla="*/ 99 h 373"/>
                <a:gd name="T38" fmla="*/ 487 w 722"/>
                <a:gd name="T39" fmla="*/ 84 h 373"/>
                <a:gd name="T40" fmla="*/ 328 w 722"/>
                <a:gd name="T41" fmla="*/ 57 h 373"/>
                <a:gd name="T42" fmla="*/ 286 w 722"/>
                <a:gd name="T43" fmla="*/ 37 h 373"/>
                <a:gd name="T44" fmla="*/ 25 w 722"/>
                <a:gd name="T45" fmla="*/ 35 h 373"/>
                <a:gd name="T46" fmla="*/ 0 w 722"/>
                <a:gd name="T47" fmla="*/ 6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2" h="373">
                  <a:moveTo>
                    <a:pt x="0" y="66"/>
                  </a:moveTo>
                  <a:lnTo>
                    <a:pt x="0" y="209"/>
                  </a:lnTo>
                  <a:cubicBezTo>
                    <a:pt x="0" y="231"/>
                    <a:pt x="6" y="237"/>
                    <a:pt x="27" y="240"/>
                  </a:cubicBezTo>
                  <a:cubicBezTo>
                    <a:pt x="47" y="243"/>
                    <a:pt x="58" y="245"/>
                    <a:pt x="75" y="252"/>
                  </a:cubicBezTo>
                  <a:lnTo>
                    <a:pt x="158" y="291"/>
                  </a:lnTo>
                  <a:cubicBezTo>
                    <a:pt x="186" y="304"/>
                    <a:pt x="210" y="316"/>
                    <a:pt x="238" y="330"/>
                  </a:cubicBezTo>
                  <a:cubicBezTo>
                    <a:pt x="331" y="373"/>
                    <a:pt x="333" y="365"/>
                    <a:pt x="448" y="346"/>
                  </a:cubicBezTo>
                  <a:cubicBezTo>
                    <a:pt x="466" y="343"/>
                    <a:pt x="486" y="340"/>
                    <a:pt x="506" y="337"/>
                  </a:cubicBezTo>
                  <a:cubicBezTo>
                    <a:pt x="598" y="323"/>
                    <a:pt x="559" y="325"/>
                    <a:pt x="642" y="275"/>
                  </a:cubicBezTo>
                  <a:cubicBezTo>
                    <a:pt x="664" y="262"/>
                    <a:pt x="705" y="235"/>
                    <a:pt x="705" y="206"/>
                  </a:cubicBezTo>
                  <a:cubicBezTo>
                    <a:pt x="705" y="197"/>
                    <a:pt x="698" y="196"/>
                    <a:pt x="692" y="193"/>
                  </a:cubicBezTo>
                  <a:cubicBezTo>
                    <a:pt x="693" y="191"/>
                    <a:pt x="722" y="166"/>
                    <a:pt x="693" y="147"/>
                  </a:cubicBezTo>
                  <a:cubicBezTo>
                    <a:pt x="645" y="114"/>
                    <a:pt x="588" y="177"/>
                    <a:pt x="570" y="187"/>
                  </a:cubicBezTo>
                  <a:cubicBezTo>
                    <a:pt x="524" y="214"/>
                    <a:pt x="426" y="222"/>
                    <a:pt x="369" y="201"/>
                  </a:cubicBezTo>
                  <a:lnTo>
                    <a:pt x="323" y="182"/>
                  </a:lnTo>
                  <a:cubicBezTo>
                    <a:pt x="348" y="176"/>
                    <a:pt x="367" y="180"/>
                    <a:pt x="391" y="182"/>
                  </a:cubicBezTo>
                  <a:cubicBezTo>
                    <a:pt x="404" y="182"/>
                    <a:pt x="418" y="181"/>
                    <a:pt x="430" y="182"/>
                  </a:cubicBezTo>
                  <a:cubicBezTo>
                    <a:pt x="456" y="184"/>
                    <a:pt x="512" y="192"/>
                    <a:pt x="530" y="185"/>
                  </a:cubicBezTo>
                  <a:cubicBezTo>
                    <a:pt x="553" y="175"/>
                    <a:pt x="587" y="126"/>
                    <a:pt x="535" y="99"/>
                  </a:cubicBezTo>
                  <a:cubicBezTo>
                    <a:pt x="523" y="92"/>
                    <a:pt x="503" y="87"/>
                    <a:pt x="487" y="84"/>
                  </a:cubicBezTo>
                  <a:cubicBezTo>
                    <a:pt x="419" y="69"/>
                    <a:pt x="375" y="77"/>
                    <a:pt x="328" y="57"/>
                  </a:cubicBezTo>
                  <a:cubicBezTo>
                    <a:pt x="314" y="51"/>
                    <a:pt x="301" y="44"/>
                    <a:pt x="286" y="37"/>
                  </a:cubicBezTo>
                  <a:cubicBezTo>
                    <a:pt x="209" y="0"/>
                    <a:pt x="104" y="12"/>
                    <a:pt x="25" y="35"/>
                  </a:cubicBezTo>
                  <a:cubicBezTo>
                    <a:pt x="8" y="40"/>
                    <a:pt x="0" y="45"/>
                    <a:pt x="0"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solidFill>
                  <a:srgbClr val="007BB7"/>
                </a:solidFill>
              </a:endParaRPr>
            </a:p>
          </p:txBody>
        </p:sp>
        <p:sp>
          <p:nvSpPr>
            <p:cNvPr id="13" name="Freeform 141"/>
            <p:cNvSpPr>
              <a:spLocks noEditPoints="1"/>
            </p:cNvSpPr>
            <p:nvPr/>
          </p:nvSpPr>
          <p:spPr bwMode="auto">
            <a:xfrm>
              <a:off x="4283031" y="5274075"/>
              <a:ext cx="149225" cy="138113"/>
            </a:xfrm>
            <a:custGeom>
              <a:avLst/>
              <a:gdLst>
                <a:gd name="T0" fmla="*/ 234 w 447"/>
                <a:gd name="T1" fmla="*/ 187 h 412"/>
                <a:gd name="T2" fmla="*/ 314 w 447"/>
                <a:gd name="T3" fmla="*/ 256 h 412"/>
                <a:gd name="T4" fmla="*/ 314 w 447"/>
                <a:gd name="T5" fmla="*/ 276 h 412"/>
                <a:gd name="T6" fmla="*/ 234 w 447"/>
                <a:gd name="T7" fmla="*/ 344 h 412"/>
                <a:gd name="T8" fmla="*/ 223 w 447"/>
                <a:gd name="T9" fmla="*/ 380 h 412"/>
                <a:gd name="T10" fmla="*/ 215 w 447"/>
                <a:gd name="T11" fmla="*/ 347 h 412"/>
                <a:gd name="T12" fmla="*/ 133 w 447"/>
                <a:gd name="T13" fmla="*/ 267 h 412"/>
                <a:gd name="T14" fmla="*/ 160 w 447"/>
                <a:gd name="T15" fmla="*/ 251 h 412"/>
                <a:gd name="T16" fmla="*/ 215 w 447"/>
                <a:gd name="T17" fmla="*/ 309 h 412"/>
                <a:gd name="T18" fmla="*/ 164 w 447"/>
                <a:gd name="T19" fmla="*/ 206 h 412"/>
                <a:gd name="T20" fmla="*/ 161 w 447"/>
                <a:gd name="T21" fmla="*/ 100 h 412"/>
                <a:gd name="T22" fmla="*/ 215 w 447"/>
                <a:gd name="T23" fmla="*/ 77 h 412"/>
                <a:gd name="T24" fmla="*/ 223 w 447"/>
                <a:gd name="T25" fmla="*/ 44 h 412"/>
                <a:gd name="T26" fmla="*/ 234 w 447"/>
                <a:gd name="T27" fmla="*/ 80 h 412"/>
                <a:gd name="T28" fmla="*/ 307 w 447"/>
                <a:gd name="T29" fmla="*/ 144 h 412"/>
                <a:gd name="T30" fmla="*/ 268 w 447"/>
                <a:gd name="T31" fmla="*/ 151 h 412"/>
                <a:gd name="T32" fmla="*/ 234 w 447"/>
                <a:gd name="T33" fmla="*/ 113 h 412"/>
                <a:gd name="T34" fmla="*/ 234 w 447"/>
                <a:gd name="T35" fmla="*/ 187 h 412"/>
                <a:gd name="T36" fmla="*/ 0 w 447"/>
                <a:gd name="T37" fmla="*/ 196 h 412"/>
                <a:gd name="T38" fmla="*/ 38 w 447"/>
                <a:gd name="T39" fmla="*/ 324 h 412"/>
                <a:gd name="T40" fmla="*/ 73 w 447"/>
                <a:gd name="T41" fmla="*/ 341 h 412"/>
                <a:gd name="T42" fmla="*/ 229 w 447"/>
                <a:gd name="T43" fmla="*/ 391 h 412"/>
                <a:gd name="T44" fmla="*/ 275 w 447"/>
                <a:gd name="T45" fmla="*/ 395 h 412"/>
                <a:gd name="T46" fmla="*/ 352 w 447"/>
                <a:gd name="T47" fmla="*/ 382 h 412"/>
                <a:gd name="T48" fmla="*/ 447 w 447"/>
                <a:gd name="T49" fmla="*/ 218 h 412"/>
                <a:gd name="T50" fmla="*/ 404 w 447"/>
                <a:gd name="T51" fmla="*/ 67 h 412"/>
                <a:gd name="T52" fmla="*/ 314 w 447"/>
                <a:gd name="T53" fmla="*/ 0 h 412"/>
                <a:gd name="T54" fmla="*/ 135 w 447"/>
                <a:gd name="T55" fmla="*/ 0 h 412"/>
                <a:gd name="T56" fmla="*/ 13 w 447"/>
                <a:gd name="T57" fmla="*/ 125 h 412"/>
                <a:gd name="T58" fmla="*/ 0 w 447"/>
                <a:gd name="T59" fmla="*/ 19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7" h="412">
                  <a:moveTo>
                    <a:pt x="234" y="187"/>
                  </a:moveTo>
                  <a:cubicBezTo>
                    <a:pt x="248" y="194"/>
                    <a:pt x="314" y="204"/>
                    <a:pt x="314" y="256"/>
                  </a:cubicBezTo>
                  <a:lnTo>
                    <a:pt x="314" y="276"/>
                  </a:lnTo>
                  <a:cubicBezTo>
                    <a:pt x="314" y="314"/>
                    <a:pt x="273" y="344"/>
                    <a:pt x="234" y="344"/>
                  </a:cubicBezTo>
                  <a:cubicBezTo>
                    <a:pt x="234" y="362"/>
                    <a:pt x="238" y="380"/>
                    <a:pt x="223" y="380"/>
                  </a:cubicBezTo>
                  <a:cubicBezTo>
                    <a:pt x="211" y="380"/>
                    <a:pt x="215" y="361"/>
                    <a:pt x="215" y="347"/>
                  </a:cubicBezTo>
                  <a:cubicBezTo>
                    <a:pt x="200" y="340"/>
                    <a:pt x="133" y="336"/>
                    <a:pt x="133" y="267"/>
                  </a:cubicBezTo>
                  <a:cubicBezTo>
                    <a:pt x="133" y="253"/>
                    <a:pt x="150" y="251"/>
                    <a:pt x="160" y="251"/>
                  </a:cubicBezTo>
                  <a:cubicBezTo>
                    <a:pt x="183" y="251"/>
                    <a:pt x="174" y="308"/>
                    <a:pt x="215" y="309"/>
                  </a:cubicBezTo>
                  <a:cubicBezTo>
                    <a:pt x="215" y="181"/>
                    <a:pt x="219" y="247"/>
                    <a:pt x="164" y="206"/>
                  </a:cubicBezTo>
                  <a:cubicBezTo>
                    <a:pt x="131" y="181"/>
                    <a:pt x="129" y="129"/>
                    <a:pt x="161" y="100"/>
                  </a:cubicBezTo>
                  <a:cubicBezTo>
                    <a:pt x="180" y="82"/>
                    <a:pt x="194" y="87"/>
                    <a:pt x="215" y="77"/>
                  </a:cubicBezTo>
                  <a:cubicBezTo>
                    <a:pt x="215" y="64"/>
                    <a:pt x="211" y="44"/>
                    <a:pt x="223" y="44"/>
                  </a:cubicBezTo>
                  <a:cubicBezTo>
                    <a:pt x="238" y="44"/>
                    <a:pt x="234" y="62"/>
                    <a:pt x="234" y="80"/>
                  </a:cubicBezTo>
                  <a:cubicBezTo>
                    <a:pt x="282" y="81"/>
                    <a:pt x="311" y="122"/>
                    <a:pt x="307" y="144"/>
                  </a:cubicBezTo>
                  <a:cubicBezTo>
                    <a:pt x="303" y="165"/>
                    <a:pt x="278" y="166"/>
                    <a:pt x="268" y="151"/>
                  </a:cubicBezTo>
                  <a:cubicBezTo>
                    <a:pt x="263" y="143"/>
                    <a:pt x="261" y="119"/>
                    <a:pt x="234" y="113"/>
                  </a:cubicBezTo>
                  <a:lnTo>
                    <a:pt x="234" y="187"/>
                  </a:lnTo>
                  <a:close/>
                  <a:moveTo>
                    <a:pt x="0" y="196"/>
                  </a:moveTo>
                  <a:cubicBezTo>
                    <a:pt x="0" y="246"/>
                    <a:pt x="13" y="285"/>
                    <a:pt x="38" y="324"/>
                  </a:cubicBezTo>
                  <a:cubicBezTo>
                    <a:pt x="48" y="339"/>
                    <a:pt x="55" y="337"/>
                    <a:pt x="73" y="341"/>
                  </a:cubicBezTo>
                  <a:cubicBezTo>
                    <a:pt x="150" y="360"/>
                    <a:pt x="131" y="381"/>
                    <a:pt x="229" y="391"/>
                  </a:cubicBezTo>
                  <a:cubicBezTo>
                    <a:pt x="247" y="393"/>
                    <a:pt x="258" y="392"/>
                    <a:pt x="275" y="395"/>
                  </a:cubicBezTo>
                  <a:cubicBezTo>
                    <a:pt x="321" y="401"/>
                    <a:pt x="310" y="412"/>
                    <a:pt x="352" y="382"/>
                  </a:cubicBezTo>
                  <a:cubicBezTo>
                    <a:pt x="398" y="351"/>
                    <a:pt x="447" y="283"/>
                    <a:pt x="447" y="218"/>
                  </a:cubicBezTo>
                  <a:cubicBezTo>
                    <a:pt x="447" y="157"/>
                    <a:pt x="442" y="120"/>
                    <a:pt x="404" y="67"/>
                  </a:cubicBezTo>
                  <a:cubicBezTo>
                    <a:pt x="389" y="47"/>
                    <a:pt x="345" y="0"/>
                    <a:pt x="314" y="0"/>
                  </a:cubicBezTo>
                  <a:lnTo>
                    <a:pt x="135" y="0"/>
                  </a:lnTo>
                  <a:cubicBezTo>
                    <a:pt x="90" y="0"/>
                    <a:pt x="29" y="76"/>
                    <a:pt x="13" y="125"/>
                  </a:cubicBezTo>
                  <a:cubicBezTo>
                    <a:pt x="5" y="147"/>
                    <a:pt x="0" y="168"/>
                    <a:pt x="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solidFill>
                  <a:srgbClr val="007BB7"/>
                </a:solidFill>
              </a:endParaRPr>
            </a:p>
          </p:txBody>
        </p:sp>
        <p:sp>
          <p:nvSpPr>
            <p:cNvPr id="14" name="Freeform 143"/>
            <p:cNvSpPr>
              <a:spLocks/>
            </p:cNvSpPr>
            <p:nvPr/>
          </p:nvSpPr>
          <p:spPr bwMode="auto">
            <a:xfrm>
              <a:off x="4184606" y="5383613"/>
              <a:ext cx="31750" cy="98425"/>
            </a:xfrm>
            <a:custGeom>
              <a:avLst/>
              <a:gdLst>
                <a:gd name="T0" fmla="*/ 0 w 96"/>
                <a:gd name="T1" fmla="*/ 26 h 294"/>
                <a:gd name="T2" fmla="*/ 0 w 96"/>
                <a:gd name="T3" fmla="*/ 274 h 294"/>
                <a:gd name="T4" fmla="*/ 74 w 96"/>
                <a:gd name="T5" fmla="*/ 288 h 294"/>
                <a:gd name="T6" fmla="*/ 96 w 96"/>
                <a:gd name="T7" fmla="*/ 255 h 294"/>
                <a:gd name="T8" fmla="*/ 96 w 96"/>
                <a:gd name="T9" fmla="*/ 40 h 294"/>
                <a:gd name="T10" fmla="*/ 22 w 96"/>
                <a:gd name="T11" fmla="*/ 7 h 294"/>
                <a:gd name="T12" fmla="*/ 0 w 96"/>
                <a:gd name="T13" fmla="*/ 26 h 294"/>
              </a:gdLst>
              <a:ahLst/>
              <a:cxnLst>
                <a:cxn ang="0">
                  <a:pos x="T0" y="T1"/>
                </a:cxn>
                <a:cxn ang="0">
                  <a:pos x="T2" y="T3"/>
                </a:cxn>
                <a:cxn ang="0">
                  <a:pos x="T4" y="T5"/>
                </a:cxn>
                <a:cxn ang="0">
                  <a:pos x="T6" y="T7"/>
                </a:cxn>
                <a:cxn ang="0">
                  <a:pos x="T8" y="T9"/>
                </a:cxn>
                <a:cxn ang="0">
                  <a:pos x="T10" y="T11"/>
                </a:cxn>
                <a:cxn ang="0">
                  <a:pos x="T12" y="T13"/>
                </a:cxn>
              </a:cxnLst>
              <a:rect l="0" t="0" r="r" b="b"/>
              <a:pathLst>
                <a:path w="96" h="294">
                  <a:moveTo>
                    <a:pt x="0" y="26"/>
                  </a:moveTo>
                  <a:lnTo>
                    <a:pt x="0" y="274"/>
                  </a:lnTo>
                  <a:cubicBezTo>
                    <a:pt x="0" y="294"/>
                    <a:pt x="47" y="288"/>
                    <a:pt x="74" y="288"/>
                  </a:cubicBezTo>
                  <a:cubicBezTo>
                    <a:pt x="93" y="288"/>
                    <a:pt x="96" y="274"/>
                    <a:pt x="96" y="255"/>
                  </a:cubicBezTo>
                  <a:lnTo>
                    <a:pt x="96" y="40"/>
                  </a:lnTo>
                  <a:cubicBezTo>
                    <a:pt x="96" y="0"/>
                    <a:pt x="79" y="7"/>
                    <a:pt x="22" y="7"/>
                  </a:cubicBezTo>
                  <a:cubicBezTo>
                    <a:pt x="9" y="7"/>
                    <a:pt x="0" y="13"/>
                    <a:pt x="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solidFill>
                  <a:srgbClr val="007BB7"/>
                </a:solidFill>
              </a:endParaRPr>
            </a:p>
          </p:txBody>
        </p:sp>
        <p:sp>
          <p:nvSpPr>
            <p:cNvPr id="15" name="Freeform 144"/>
            <p:cNvSpPr>
              <a:spLocks/>
            </p:cNvSpPr>
            <p:nvPr/>
          </p:nvSpPr>
          <p:spPr bwMode="auto">
            <a:xfrm>
              <a:off x="4360818" y="5351863"/>
              <a:ext cx="12700" cy="25400"/>
            </a:xfrm>
            <a:custGeom>
              <a:avLst/>
              <a:gdLst>
                <a:gd name="T0" fmla="*/ 0 w 39"/>
                <a:gd name="T1" fmla="*/ 77 h 77"/>
                <a:gd name="T2" fmla="*/ 39 w 39"/>
                <a:gd name="T3" fmla="*/ 42 h 77"/>
                <a:gd name="T4" fmla="*/ 39 w 39"/>
                <a:gd name="T5" fmla="*/ 33 h 77"/>
                <a:gd name="T6" fmla="*/ 0 w 39"/>
                <a:gd name="T7" fmla="*/ 0 h 77"/>
                <a:gd name="T8" fmla="*/ 0 w 39"/>
                <a:gd name="T9" fmla="*/ 77 h 77"/>
              </a:gdLst>
              <a:ahLst/>
              <a:cxnLst>
                <a:cxn ang="0">
                  <a:pos x="T0" y="T1"/>
                </a:cxn>
                <a:cxn ang="0">
                  <a:pos x="T2" y="T3"/>
                </a:cxn>
                <a:cxn ang="0">
                  <a:pos x="T4" y="T5"/>
                </a:cxn>
                <a:cxn ang="0">
                  <a:pos x="T6" y="T7"/>
                </a:cxn>
                <a:cxn ang="0">
                  <a:pos x="T8" y="T9"/>
                </a:cxn>
              </a:cxnLst>
              <a:rect l="0" t="0" r="r" b="b"/>
              <a:pathLst>
                <a:path w="39" h="77">
                  <a:moveTo>
                    <a:pt x="0" y="77"/>
                  </a:moveTo>
                  <a:cubicBezTo>
                    <a:pt x="19" y="76"/>
                    <a:pt x="39" y="61"/>
                    <a:pt x="39" y="42"/>
                  </a:cubicBezTo>
                  <a:lnTo>
                    <a:pt x="39" y="33"/>
                  </a:lnTo>
                  <a:cubicBezTo>
                    <a:pt x="39" y="15"/>
                    <a:pt x="18" y="2"/>
                    <a:pt x="0" y="0"/>
                  </a:cubicBezTo>
                  <a:lnTo>
                    <a:pt x="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solidFill>
                  <a:srgbClr val="007BB7"/>
                </a:solidFill>
              </a:endParaRPr>
            </a:p>
          </p:txBody>
        </p:sp>
        <p:sp>
          <p:nvSpPr>
            <p:cNvPr id="16" name="Freeform 144"/>
            <p:cNvSpPr>
              <a:spLocks/>
            </p:cNvSpPr>
            <p:nvPr/>
          </p:nvSpPr>
          <p:spPr bwMode="auto">
            <a:xfrm rot="10800000">
              <a:off x="4340815" y="5311230"/>
              <a:ext cx="12700" cy="25400"/>
            </a:xfrm>
            <a:custGeom>
              <a:avLst/>
              <a:gdLst>
                <a:gd name="T0" fmla="*/ 0 w 39"/>
                <a:gd name="T1" fmla="*/ 77 h 77"/>
                <a:gd name="T2" fmla="*/ 39 w 39"/>
                <a:gd name="T3" fmla="*/ 42 h 77"/>
                <a:gd name="T4" fmla="*/ 39 w 39"/>
                <a:gd name="T5" fmla="*/ 33 h 77"/>
                <a:gd name="T6" fmla="*/ 0 w 39"/>
                <a:gd name="T7" fmla="*/ 0 h 77"/>
                <a:gd name="T8" fmla="*/ 0 w 39"/>
                <a:gd name="T9" fmla="*/ 77 h 77"/>
              </a:gdLst>
              <a:ahLst/>
              <a:cxnLst>
                <a:cxn ang="0">
                  <a:pos x="T0" y="T1"/>
                </a:cxn>
                <a:cxn ang="0">
                  <a:pos x="T2" y="T3"/>
                </a:cxn>
                <a:cxn ang="0">
                  <a:pos x="T4" y="T5"/>
                </a:cxn>
                <a:cxn ang="0">
                  <a:pos x="T6" y="T7"/>
                </a:cxn>
                <a:cxn ang="0">
                  <a:pos x="T8" y="T9"/>
                </a:cxn>
              </a:cxnLst>
              <a:rect l="0" t="0" r="r" b="b"/>
              <a:pathLst>
                <a:path w="39" h="77">
                  <a:moveTo>
                    <a:pt x="0" y="77"/>
                  </a:moveTo>
                  <a:cubicBezTo>
                    <a:pt x="19" y="76"/>
                    <a:pt x="39" y="61"/>
                    <a:pt x="39" y="42"/>
                  </a:cubicBezTo>
                  <a:lnTo>
                    <a:pt x="39" y="33"/>
                  </a:lnTo>
                  <a:cubicBezTo>
                    <a:pt x="39" y="15"/>
                    <a:pt x="18" y="2"/>
                    <a:pt x="0" y="0"/>
                  </a:cubicBezTo>
                  <a:lnTo>
                    <a:pt x="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584" tIns="50292" rIns="100584" bIns="50292" numCol="1" anchor="t" anchorCtr="0" compatLnSpc="1">
              <a:prstTxWarp prst="textNoShape">
                <a:avLst/>
              </a:prstTxWarp>
            </a:bodyPr>
            <a:lstStyle/>
            <a:p>
              <a:endParaRPr lang="en-US" sz="1980">
                <a:solidFill>
                  <a:srgbClr val="007BB7"/>
                </a:solidFill>
              </a:endParaRPr>
            </a:p>
          </p:txBody>
        </p:sp>
      </p:gr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14</a:t>
            </a:fld>
            <a:endParaRPr lang="en-US" dirty="0"/>
          </a:p>
        </p:txBody>
      </p:sp>
    </p:spTree>
    <p:extLst>
      <p:ext uri="{BB962C8B-B14F-4D97-AF65-F5344CB8AC3E}">
        <p14:creationId xmlns:p14="http://schemas.microsoft.com/office/powerpoint/2010/main" val="4176878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028700"/>
            <a:ext cx="1730472" cy="2289932"/>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2625" y="1028699"/>
            <a:ext cx="2628900" cy="229599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8726" y="1032300"/>
            <a:ext cx="2521278" cy="228225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57489" y="3354281"/>
            <a:ext cx="4803841" cy="1791137"/>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84851" y="5186333"/>
            <a:ext cx="1416050" cy="2307095"/>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1301" y="7524038"/>
            <a:ext cx="4043278" cy="1962861"/>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9400" y="5184175"/>
            <a:ext cx="5545660" cy="2309253"/>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29149" y="7522658"/>
            <a:ext cx="2930853" cy="1964242"/>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6527" y="3357059"/>
            <a:ext cx="1317774" cy="1788360"/>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557641" y="3357059"/>
            <a:ext cx="1166509" cy="1788360"/>
          </a:xfrm>
          <a:prstGeom prst="rect">
            <a:avLst/>
          </a:prstGeom>
        </p:spPr>
      </p:pic>
      <p:sp>
        <p:nvSpPr>
          <p:cNvPr id="24" name="Rectangle 23"/>
          <p:cNvSpPr/>
          <p:nvPr/>
        </p:nvSpPr>
        <p:spPr>
          <a:xfrm>
            <a:off x="206527" y="390824"/>
            <a:ext cx="2284600"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About Rangam</a:t>
            </a:r>
          </a:p>
        </p:txBody>
      </p:sp>
      <p:sp>
        <p:nvSpPr>
          <p:cNvPr id="16" name="Rectangle 15"/>
          <p:cNvSpPr/>
          <p:nvPr/>
        </p:nvSpPr>
        <p:spPr>
          <a:xfrm>
            <a:off x="4613178" y="1028698"/>
            <a:ext cx="389260" cy="2284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55358" y="7532184"/>
            <a:ext cx="338770" cy="1954715"/>
          </a:xfrm>
          <a:prstGeom prst="rect">
            <a:avLst/>
          </a:prstGeom>
          <a:solidFill>
            <a:srgbClr val="01A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261616" y="5176028"/>
            <a:ext cx="298387" cy="2317399"/>
          </a:xfrm>
          <a:prstGeom prst="rect">
            <a:avLst/>
          </a:prstGeom>
          <a:solidFill>
            <a:srgbClr val="F7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15</a:t>
            </a:fld>
            <a:endParaRPr lang="en-US" dirty="0"/>
          </a:p>
        </p:txBody>
      </p:sp>
    </p:spTree>
    <p:extLst>
      <p:ext uri="{BB962C8B-B14F-4D97-AF65-F5344CB8AC3E}">
        <p14:creationId xmlns:p14="http://schemas.microsoft.com/office/powerpoint/2010/main" val="3322570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211112" y="405988"/>
            <a:ext cx="1917833"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Testimonials</a:t>
            </a:r>
          </a:p>
        </p:txBody>
      </p:sp>
      <p:cxnSp>
        <p:nvCxnSpPr>
          <p:cNvPr id="81" name="Straight Connector 80"/>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9802" y="1204686"/>
            <a:ext cx="3280229" cy="3854288"/>
          </a:xfrm>
          <a:prstGeom prst="rect">
            <a:avLst/>
          </a:prstGeom>
          <a:solidFill>
            <a:srgbClr val="F27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033396" y="1204686"/>
            <a:ext cx="3280229" cy="3854288"/>
          </a:xfrm>
          <a:prstGeom prst="rect">
            <a:avLst/>
          </a:prstGeom>
          <a:solidFill>
            <a:srgbClr val="91C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59802" y="5438721"/>
            <a:ext cx="3280229" cy="3879449"/>
          </a:xfrm>
          <a:prstGeom prst="rect">
            <a:avLst/>
          </a:prstGeom>
          <a:solidFill>
            <a:srgbClr val="00A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033396" y="5438721"/>
            <a:ext cx="3280229" cy="3879449"/>
          </a:xfrm>
          <a:prstGeom prst="rect">
            <a:avLst/>
          </a:prstGeom>
          <a:solidFill>
            <a:srgbClr val="DCB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23211" y="1383213"/>
            <a:ext cx="2811467" cy="28114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54627" y="1654679"/>
            <a:ext cx="2801257" cy="3069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0930" y="1339734"/>
            <a:ext cx="914400" cy="914400"/>
          </a:xfrm>
          <a:prstGeom prst="ellipse">
            <a:avLst/>
          </a:prstGeom>
          <a:solidFill>
            <a:srgbClr val="F27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 xmlns:a16="http://schemas.microsoft.com/office/drawing/2014/main" id="{E3272D14-B94C-40B4-BDA5-8B1B91789F56}"/>
              </a:ext>
            </a:extLst>
          </p:cNvPr>
          <p:cNvSpPr txBox="1"/>
          <p:nvPr/>
        </p:nvSpPr>
        <p:spPr>
          <a:xfrm>
            <a:off x="1019646" y="2254320"/>
            <a:ext cx="2341673" cy="1754326"/>
          </a:xfrm>
          <a:prstGeom prst="rect">
            <a:avLst/>
          </a:prstGeom>
          <a:noFill/>
        </p:spPr>
        <p:txBody>
          <a:bodyPr wrap="square" rtlCol="0">
            <a:spAutoFit/>
          </a:bodyPr>
          <a:lstStyle/>
          <a:p>
            <a:pPr algn="ctr"/>
            <a:r>
              <a:rPr lang="en-US" sz="1200" dirty="0">
                <a:solidFill>
                  <a:schemeClr val="tx1">
                    <a:lumMod val="65000"/>
                    <a:lumOff val="35000"/>
                  </a:schemeClr>
                </a:solidFill>
                <a:latin typeface="Arial" panose="020B0604020202020204" pitchFamily="34" charset="0"/>
                <a:cs typeface="Arial" panose="020B0604020202020204" pitchFamily="34" charset="0"/>
              </a:rPr>
              <a:t>“The impactful work we are doing for disability &amp; inclusion could not be realized without strong partners who share similar goals. I want to formally acknowledge our Accenture partner and </a:t>
            </a:r>
            <a:r>
              <a:rPr lang="en-US" sz="1200" dirty="0" err="1">
                <a:solidFill>
                  <a:schemeClr val="tx1">
                    <a:lumMod val="65000"/>
                    <a:lumOff val="35000"/>
                  </a:schemeClr>
                </a:solidFill>
                <a:latin typeface="Arial" panose="020B0604020202020204" pitchFamily="34" charset="0"/>
                <a:cs typeface="Arial" panose="020B0604020202020204" pitchFamily="34" charset="0"/>
              </a:rPr>
              <a:t>Rangam’s</a:t>
            </a:r>
            <a:r>
              <a:rPr lang="en-US" sz="1200" dirty="0">
                <a:solidFill>
                  <a:schemeClr val="tx1">
                    <a:lumMod val="65000"/>
                    <a:lumOff val="35000"/>
                  </a:schemeClr>
                </a:solidFill>
                <a:latin typeface="Arial" panose="020B0604020202020204" pitchFamily="34" charset="0"/>
                <a:cs typeface="Arial" panose="020B0604020202020204" pitchFamily="34" charset="0"/>
              </a:rPr>
              <a:t> </a:t>
            </a:r>
            <a:r>
              <a:rPr lang="en-US" sz="1200" dirty="0" err="1">
                <a:solidFill>
                  <a:schemeClr val="tx1">
                    <a:lumMod val="65000"/>
                    <a:lumOff val="35000"/>
                  </a:schemeClr>
                </a:solidFill>
                <a:latin typeface="Arial" panose="020B0604020202020204" pitchFamily="34" charset="0"/>
                <a:cs typeface="Arial" panose="020B0604020202020204" pitchFamily="34" charset="0"/>
              </a:rPr>
              <a:t>SourceAbled</a:t>
            </a:r>
            <a:r>
              <a:rPr lang="en-US" sz="1200" dirty="0">
                <a:solidFill>
                  <a:schemeClr val="tx1">
                    <a:lumMod val="65000"/>
                    <a:lumOff val="35000"/>
                  </a:schemeClr>
                </a:solidFill>
                <a:latin typeface="Arial" panose="020B0604020202020204" pitchFamily="34" charset="0"/>
                <a:cs typeface="Arial" panose="020B0604020202020204" pitchFamily="34" charset="0"/>
              </a:rPr>
              <a:t> Program for making this possible.”</a:t>
            </a:r>
          </a:p>
        </p:txBody>
      </p:sp>
      <p:sp>
        <p:nvSpPr>
          <p:cNvPr id="59" name="TextBox 58">
            <a:extLst>
              <a:ext uri="{FF2B5EF4-FFF2-40B4-BE49-F238E27FC236}">
                <a16:creationId xmlns="" xmlns:a16="http://schemas.microsoft.com/office/drawing/2014/main" id="{E3272D14-B94C-40B4-BDA5-8B1B91789F56}"/>
              </a:ext>
            </a:extLst>
          </p:cNvPr>
          <p:cNvSpPr txBox="1"/>
          <p:nvPr/>
        </p:nvSpPr>
        <p:spPr>
          <a:xfrm>
            <a:off x="1249971" y="4461980"/>
            <a:ext cx="2023787" cy="430887"/>
          </a:xfrm>
          <a:prstGeom prst="rect">
            <a:avLst/>
          </a:prstGeom>
          <a:noFill/>
        </p:spPr>
        <p:txBody>
          <a:bodyPr wrap="square" rtlCol="0">
            <a:spAutoFit/>
          </a:bodyPr>
          <a:lstStyle/>
          <a:p>
            <a:r>
              <a:rPr lang="en-US" sz="1100" dirty="0" err="1">
                <a:solidFill>
                  <a:schemeClr val="bg1"/>
                </a:solidFill>
                <a:latin typeface="Arial" panose="020B0604020202020204" pitchFamily="34" charset="0"/>
                <a:cs typeface="Arial" panose="020B0604020202020204" pitchFamily="34" charset="0"/>
              </a:rPr>
              <a:t>SourceAbled</a:t>
            </a:r>
            <a:r>
              <a:rPr lang="en-US" sz="1100" dirty="0">
                <a:solidFill>
                  <a:schemeClr val="bg1"/>
                </a:solidFill>
                <a:latin typeface="Arial" panose="020B0604020202020204" pitchFamily="34" charset="0"/>
                <a:cs typeface="Arial" panose="020B0604020202020204" pitchFamily="34" charset="0"/>
              </a:rPr>
              <a:t> Story behind</a:t>
            </a:r>
          </a:p>
          <a:p>
            <a:r>
              <a:rPr lang="en-US" sz="1100" dirty="0">
                <a:solidFill>
                  <a:schemeClr val="bg1"/>
                </a:solidFill>
                <a:latin typeface="Arial" panose="020B0604020202020204" pitchFamily="34" charset="0"/>
                <a:cs typeface="Arial" panose="020B0604020202020204" pitchFamily="34" charset="0"/>
              </a:rPr>
              <a:t> the Success Story </a:t>
            </a:r>
            <a:r>
              <a:rPr lang="en-US" sz="1100" dirty="0">
                <a:solidFill>
                  <a:schemeClr val="bg1"/>
                </a:solidFill>
                <a:latin typeface="Arial" panose="020B0604020202020204" pitchFamily="34" charset="0"/>
                <a:cs typeface="Arial" panose="020B0604020202020204" pitchFamily="34" charset="0"/>
                <a:hlinkClick r:id="rId2"/>
              </a:rPr>
              <a:t>Video</a:t>
            </a:r>
            <a:r>
              <a:rPr lang="en-US" sz="1100" dirty="0">
                <a:solidFill>
                  <a:schemeClr val="bg1"/>
                </a:solidFill>
                <a:latin typeface="Arial" panose="020B0604020202020204" pitchFamily="34" charset="0"/>
                <a:cs typeface="Arial" panose="020B0604020202020204" pitchFamily="34" charset="0"/>
              </a:rPr>
              <a:t>  </a:t>
            </a:r>
          </a:p>
        </p:txBody>
      </p:sp>
      <p:sp>
        <p:nvSpPr>
          <p:cNvPr id="60" name="TextBox 59">
            <a:extLst>
              <a:ext uri="{FF2B5EF4-FFF2-40B4-BE49-F238E27FC236}">
                <a16:creationId xmlns="" xmlns:a16="http://schemas.microsoft.com/office/drawing/2014/main" id="{A1A03664-5004-443D-A3AF-5C7E19E0BC3A}"/>
              </a:ext>
            </a:extLst>
          </p:cNvPr>
          <p:cNvSpPr txBox="1"/>
          <p:nvPr/>
        </p:nvSpPr>
        <p:spPr>
          <a:xfrm>
            <a:off x="1553040" y="1662655"/>
            <a:ext cx="1601721" cy="600164"/>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Director, </a:t>
            </a:r>
          </a:p>
          <a:p>
            <a:r>
              <a:rPr lang="en-US" sz="1100" b="1" dirty="0">
                <a:latin typeface="Arial" panose="020B0604020202020204" pitchFamily="34" charset="0"/>
                <a:cs typeface="Arial" panose="020B0604020202020204" pitchFamily="34" charset="0"/>
              </a:rPr>
              <a:t>Supplier Diversity, </a:t>
            </a:r>
          </a:p>
          <a:p>
            <a:r>
              <a:rPr lang="en-US" sz="1100" b="1" dirty="0">
                <a:latin typeface="Arial" panose="020B0604020202020204" pitchFamily="34" charset="0"/>
                <a:cs typeface="Arial" panose="020B0604020202020204" pitchFamily="34" charset="0"/>
              </a:rPr>
              <a:t>Bristol-Myers Squibb</a:t>
            </a:r>
          </a:p>
        </p:txBody>
      </p:sp>
      <p:sp>
        <p:nvSpPr>
          <p:cNvPr id="66" name="TextBox 65">
            <a:extLst>
              <a:ext uri="{FF2B5EF4-FFF2-40B4-BE49-F238E27FC236}">
                <a16:creationId xmlns="" xmlns:a16="http://schemas.microsoft.com/office/drawing/2014/main" id="{06F4F269-22B6-453A-AF7A-FC29A219E592}"/>
              </a:ext>
            </a:extLst>
          </p:cNvPr>
          <p:cNvSpPr txBox="1"/>
          <p:nvPr/>
        </p:nvSpPr>
        <p:spPr>
          <a:xfrm>
            <a:off x="4528169" y="2988599"/>
            <a:ext cx="2254171" cy="1384995"/>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“The best thing about working with </a:t>
            </a:r>
            <a:r>
              <a:rPr lang="en-US" sz="1200" dirty="0" err="1">
                <a:solidFill>
                  <a:schemeClr val="tx1">
                    <a:lumMod val="65000"/>
                    <a:lumOff val="35000"/>
                  </a:schemeClr>
                </a:solidFill>
                <a:latin typeface="Arial" panose="020B0604020202020204" pitchFamily="34" charset="0"/>
                <a:cs typeface="Arial" panose="020B0604020202020204" pitchFamily="34" charset="0"/>
              </a:rPr>
              <a:t>Rangam</a:t>
            </a:r>
            <a:r>
              <a:rPr lang="en-US" sz="1200" dirty="0">
                <a:solidFill>
                  <a:schemeClr val="tx1">
                    <a:lumMod val="65000"/>
                    <a:lumOff val="35000"/>
                  </a:schemeClr>
                </a:solidFill>
                <a:latin typeface="Arial" panose="020B0604020202020204" pitchFamily="34" charset="0"/>
                <a:cs typeface="Arial" panose="020B0604020202020204" pitchFamily="34" charset="0"/>
              </a:rPr>
              <a:t> is they were very sensitive to what my needs were and there was very good alignment with the services provided and what they could do for me”</a:t>
            </a:r>
          </a:p>
        </p:txBody>
      </p:sp>
      <p:sp>
        <p:nvSpPr>
          <p:cNvPr id="67" name="TextBox 66">
            <a:extLst>
              <a:ext uri="{FF2B5EF4-FFF2-40B4-BE49-F238E27FC236}">
                <a16:creationId xmlns="" xmlns:a16="http://schemas.microsoft.com/office/drawing/2014/main" id="{B0922838-43C5-41BF-A3DC-78F5032FF5FD}"/>
              </a:ext>
            </a:extLst>
          </p:cNvPr>
          <p:cNvSpPr txBox="1"/>
          <p:nvPr/>
        </p:nvSpPr>
        <p:spPr>
          <a:xfrm>
            <a:off x="4980750" y="2041581"/>
            <a:ext cx="2075133" cy="430887"/>
          </a:xfrm>
          <a:prstGeom prst="rect">
            <a:avLst/>
          </a:prstGeom>
          <a:noFill/>
        </p:spPr>
        <p:txBody>
          <a:bodyPr wrap="square" rtlCol="0">
            <a:spAutoFit/>
          </a:bodyPr>
          <a:lstStyle/>
          <a:p>
            <a:r>
              <a:rPr lang="en-US" sz="1100" b="1" i="1" dirty="0">
                <a:latin typeface="Arial" panose="020B0604020202020204" pitchFamily="34" charset="0"/>
                <a:cs typeface="Arial" panose="020B0604020202020204" pitchFamily="34" charset="0"/>
              </a:rPr>
              <a:t>Project Manager </a:t>
            </a:r>
          </a:p>
          <a:p>
            <a:r>
              <a:rPr lang="en-US" sz="1100" b="1" i="1" dirty="0">
                <a:latin typeface="Arial" panose="020B0604020202020204" pitchFamily="34" charset="0"/>
                <a:cs typeface="Arial" panose="020B0604020202020204" pitchFamily="34" charset="0"/>
              </a:rPr>
              <a:t>Pharmaceutical Consultant</a:t>
            </a:r>
            <a:endParaRPr lang="en-US" sz="1100" b="1" dirty="0">
              <a:latin typeface="Arial" panose="020B0604020202020204" pitchFamily="34" charset="0"/>
              <a:cs typeface="Arial" panose="020B0604020202020204" pitchFamily="34" charset="0"/>
            </a:endParaRPr>
          </a:p>
        </p:txBody>
      </p:sp>
      <p:sp>
        <p:nvSpPr>
          <p:cNvPr id="123" name="Rectangle 122">
            <a:extLst>
              <a:ext uri="{FF2B5EF4-FFF2-40B4-BE49-F238E27FC236}">
                <a16:creationId xmlns="" xmlns:a16="http://schemas.microsoft.com/office/drawing/2014/main" id="{33F1ACA5-32DE-439F-AA02-947F7660B593}"/>
              </a:ext>
            </a:extLst>
          </p:cNvPr>
          <p:cNvSpPr/>
          <p:nvPr/>
        </p:nvSpPr>
        <p:spPr>
          <a:xfrm>
            <a:off x="4076661" y="8623150"/>
            <a:ext cx="3236964" cy="553998"/>
          </a:xfrm>
          <a:prstGeom prst="rect">
            <a:avLst/>
          </a:prstGeom>
        </p:spPr>
        <p:txBody>
          <a:bodyPr wrap="square">
            <a:spAutoFit/>
          </a:bodyPr>
          <a:lstStyle/>
          <a:p>
            <a:r>
              <a:rPr lang="en-US" sz="1000" u="sng" dirty="0" err="1">
                <a:solidFill>
                  <a:schemeClr val="bg1"/>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SourceAbled</a:t>
            </a:r>
            <a:r>
              <a:rPr lang="en-US" sz="1000" u="sng" dirty="0">
                <a:solidFill>
                  <a:schemeClr val="bg1"/>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 in the Accenture’s Corporate Citizenship Report 2018</a:t>
            </a:r>
            <a:r>
              <a:rPr lang="en-US" sz="1000" dirty="0">
                <a:solidFill>
                  <a:schemeClr val="bg1"/>
                </a:solidFill>
                <a:latin typeface="Arial" panose="020B0604020202020204" pitchFamily="34" charset="0"/>
                <a:cs typeface="Arial" panose="020B0604020202020204" pitchFamily="34" charset="0"/>
              </a:rPr>
              <a:t>    </a:t>
            </a:r>
          </a:p>
          <a:p>
            <a:r>
              <a:rPr lang="en-US" sz="1000" dirty="0" err="1">
                <a:solidFill>
                  <a:schemeClr val="bg1"/>
                </a:solidFill>
                <a:latin typeface="Arial" panose="020B0604020202020204" pitchFamily="34" charset="0"/>
                <a:cs typeface="Arial" panose="020B0604020202020204" pitchFamily="34" charset="0"/>
              </a:rPr>
              <a:t>SourceAbled</a:t>
            </a:r>
            <a:r>
              <a:rPr lang="en-US" sz="1000" dirty="0">
                <a:solidFill>
                  <a:schemeClr val="bg1"/>
                </a:solidFill>
                <a:latin typeface="Arial" panose="020B0604020202020204" pitchFamily="34" charset="0"/>
                <a:cs typeface="Arial" panose="020B0604020202020204" pitchFamily="34" charset="0"/>
              </a:rPr>
              <a:t> hiring Page 63</a:t>
            </a:r>
            <a:endParaRPr lang="en-US" sz="1050" dirty="0">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941064" y="1662655"/>
            <a:ext cx="386405" cy="267604"/>
            <a:chOff x="-1705625" y="4377690"/>
            <a:chExt cx="527220" cy="365125"/>
          </a:xfrm>
          <a:solidFill>
            <a:schemeClr val="bg1"/>
          </a:solidFill>
        </p:grpSpPr>
        <p:sp>
          <p:nvSpPr>
            <p:cNvPr id="74" name="Freeform 6"/>
            <p:cNvSpPr>
              <a:spLocks/>
            </p:cNvSpPr>
            <p:nvPr/>
          </p:nvSpPr>
          <p:spPr bwMode="auto">
            <a:xfrm>
              <a:off x="-170562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6"/>
            <p:cNvSpPr>
              <a:spLocks/>
            </p:cNvSpPr>
            <p:nvPr/>
          </p:nvSpPr>
          <p:spPr bwMode="auto">
            <a:xfrm>
              <a:off x="-145145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9" name="Oval 48"/>
          <p:cNvSpPr/>
          <p:nvPr/>
        </p:nvSpPr>
        <p:spPr>
          <a:xfrm>
            <a:off x="4055290" y="1777438"/>
            <a:ext cx="914400" cy="914400"/>
          </a:xfrm>
          <a:prstGeom prst="ellipse">
            <a:avLst/>
          </a:prstGeom>
          <a:solidFill>
            <a:srgbClr val="91C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4355756" y="2077035"/>
            <a:ext cx="386405" cy="267604"/>
            <a:chOff x="-1705625" y="4377690"/>
            <a:chExt cx="527220" cy="365125"/>
          </a:xfrm>
          <a:solidFill>
            <a:schemeClr val="bg1"/>
          </a:solidFill>
        </p:grpSpPr>
        <p:sp>
          <p:nvSpPr>
            <p:cNvPr id="55" name="Freeform 6"/>
            <p:cNvSpPr>
              <a:spLocks/>
            </p:cNvSpPr>
            <p:nvPr/>
          </p:nvSpPr>
          <p:spPr bwMode="auto">
            <a:xfrm>
              <a:off x="-170562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145145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57" name="Rectangle 56"/>
          <p:cNvSpPr/>
          <p:nvPr/>
        </p:nvSpPr>
        <p:spPr>
          <a:xfrm>
            <a:off x="735472" y="5923318"/>
            <a:ext cx="2801257" cy="280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36135" y="6046077"/>
            <a:ext cx="914400" cy="914400"/>
          </a:xfrm>
          <a:prstGeom prst="ellipse">
            <a:avLst/>
          </a:prstGeom>
          <a:solidFill>
            <a:srgbClr val="00A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265713" y="5722327"/>
            <a:ext cx="2811467" cy="28114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213432" y="5678848"/>
            <a:ext cx="914400" cy="914400"/>
          </a:xfrm>
          <a:prstGeom prst="ellipse">
            <a:avLst/>
          </a:prstGeom>
          <a:solidFill>
            <a:srgbClr val="DCB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 xmlns:a16="http://schemas.microsoft.com/office/drawing/2014/main" id="{06F4F269-22B6-453A-AF7A-FC29A219E592}"/>
              </a:ext>
            </a:extLst>
          </p:cNvPr>
          <p:cNvSpPr txBox="1"/>
          <p:nvPr/>
        </p:nvSpPr>
        <p:spPr>
          <a:xfrm>
            <a:off x="875449" y="7242361"/>
            <a:ext cx="2547883" cy="1200329"/>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“Our partnership with diverse suppliers like </a:t>
            </a:r>
            <a:r>
              <a:rPr lang="en-US" sz="1200" dirty="0" err="1">
                <a:solidFill>
                  <a:schemeClr val="tx1">
                    <a:lumMod val="65000"/>
                    <a:lumOff val="35000"/>
                  </a:schemeClr>
                </a:solidFill>
                <a:latin typeface="Arial" panose="020B0604020202020204" pitchFamily="34" charset="0"/>
                <a:cs typeface="Arial" panose="020B0604020202020204" pitchFamily="34" charset="0"/>
              </a:rPr>
              <a:t>Rangam</a:t>
            </a:r>
            <a:r>
              <a:rPr lang="en-US" sz="1200" dirty="0">
                <a:solidFill>
                  <a:schemeClr val="tx1">
                    <a:lumMod val="65000"/>
                    <a:lumOff val="35000"/>
                  </a:schemeClr>
                </a:solidFill>
                <a:latin typeface="Arial" panose="020B0604020202020204" pitchFamily="34" charset="0"/>
                <a:cs typeface="Arial" panose="020B0604020202020204" pitchFamily="34" charset="0"/>
              </a:rPr>
              <a:t> has been mutually beneficial and has led to the development of several MWBE programs for the region’s entrepreneurs”</a:t>
            </a:r>
          </a:p>
        </p:txBody>
      </p:sp>
      <p:sp>
        <p:nvSpPr>
          <p:cNvPr id="68" name="TextBox 67">
            <a:extLst>
              <a:ext uri="{FF2B5EF4-FFF2-40B4-BE49-F238E27FC236}">
                <a16:creationId xmlns="" xmlns:a16="http://schemas.microsoft.com/office/drawing/2014/main" id="{B0922838-43C5-41BF-A3DC-78F5032FF5FD}"/>
              </a:ext>
            </a:extLst>
          </p:cNvPr>
          <p:cNvSpPr txBox="1"/>
          <p:nvPr/>
        </p:nvSpPr>
        <p:spPr>
          <a:xfrm>
            <a:off x="1450535" y="6261341"/>
            <a:ext cx="2084763" cy="600164"/>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Director </a:t>
            </a:r>
          </a:p>
          <a:p>
            <a:r>
              <a:rPr lang="en-US" sz="1100" b="1" dirty="0">
                <a:latin typeface="Arial" panose="020B0604020202020204" pitchFamily="34" charset="0"/>
                <a:cs typeface="Arial" panose="020B0604020202020204" pitchFamily="34" charset="0"/>
              </a:rPr>
              <a:t>Global Procurement  </a:t>
            </a:r>
          </a:p>
          <a:p>
            <a:r>
              <a:rPr lang="en-US" sz="1100" b="1" dirty="0">
                <a:latin typeface="Arial" panose="020B0604020202020204" pitchFamily="34" charset="0"/>
                <a:cs typeface="Arial" panose="020B0604020202020204" pitchFamily="34" charset="0"/>
              </a:rPr>
              <a:t>Pharmaceutical Client</a:t>
            </a:r>
          </a:p>
        </p:txBody>
      </p:sp>
      <p:grpSp>
        <p:nvGrpSpPr>
          <p:cNvPr id="70" name="Group 69"/>
          <p:cNvGrpSpPr/>
          <p:nvPr/>
        </p:nvGrpSpPr>
        <p:grpSpPr>
          <a:xfrm>
            <a:off x="839158" y="6369475"/>
            <a:ext cx="386405" cy="267604"/>
            <a:chOff x="-1705625" y="4377690"/>
            <a:chExt cx="527220" cy="365125"/>
          </a:xfrm>
          <a:solidFill>
            <a:schemeClr val="bg1"/>
          </a:solidFill>
        </p:grpSpPr>
        <p:sp>
          <p:nvSpPr>
            <p:cNvPr id="71" name="Freeform 6"/>
            <p:cNvSpPr>
              <a:spLocks/>
            </p:cNvSpPr>
            <p:nvPr/>
          </p:nvSpPr>
          <p:spPr bwMode="auto">
            <a:xfrm>
              <a:off x="-170562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
            <p:cNvSpPr>
              <a:spLocks/>
            </p:cNvSpPr>
            <p:nvPr/>
          </p:nvSpPr>
          <p:spPr bwMode="auto">
            <a:xfrm>
              <a:off x="-145145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5" name="Group 74"/>
          <p:cNvGrpSpPr/>
          <p:nvPr/>
        </p:nvGrpSpPr>
        <p:grpSpPr>
          <a:xfrm>
            <a:off x="4477429" y="6020756"/>
            <a:ext cx="386405" cy="267604"/>
            <a:chOff x="-1705625" y="4377690"/>
            <a:chExt cx="527220" cy="365125"/>
          </a:xfrm>
          <a:solidFill>
            <a:schemeClr val="bg1"/>
          </a:solidFill>
        </p:grpSpPr>
        <p:sp>
          <p:nvSpPr>
            <p:cNvPr id="76" name="Freeform 6"/>
            <p:cNvSpPr>
              <a:spLocks/>
            </p:cNvSpPr>
            <p:nvPr/>
          </p:nvSpPr>
          <p:spPr bwMode="auto">
            <a:xfrm>
              <a:off x="-170562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6"/>
            <p:cNvSpPr>
              <a:spLocks/>
            </p:cNvSpPr>
            <p:nvPr/>
          </p:nvSpPr>
          <p:spPr bwMode="auto">
            <a:xfrm>
              <a:off x="-1451455" y="4377690"/>
              <a:ext cx="273050" cy="365125"/>
            </a:xfrm>
            <a:custGeom>
              <a:avLst/>
              <a:gdLst>
                <a:gd name="T0" fmla="*/ 1429 w 3432"/>
                <a:gd name="T1" fmla="*/ 1595 h 4602"/>
                <a:gd name="T2" fmla="*/ 2086 w 3432"/>
                <a:gd name="T3" fmla="*/ 0 h 4602"/>
                <a:gd name="T4" fmla="*/ 1128 w 3432"/>
                <a:gd name="T5" fmla="*/ 781 h 4602"/>
                <a:gd name="T6" fmla="*/ 435 w 3432"/>
                <a:gd name="T7" fmla="*/ 1852 h 4602"/>
                <a:gd name="T8" fmla="*/ 953 w 3432"/>
                <a:gd name="T9" fmla="*/ 4368 h 4602"/>
                <a:gd name="T10" fmla="*/ 2331 w 3432"/>
                <a:gd name="T11" fmla="*/ 4383 h 4602"/>
                <a:gd name="T12" fmla="*/ 2744 w 3432"/>
                <a:gd name="T13" fmla="*/ 2048 h 4602"/>
                <a:gd name="T14" fmla="*/ 1429 w 3432"/>
                <a:gd name="T15" fmla="*/ 1595 h 4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2" h="4602">
                  <a:moveTo>
                    <a:pt x="1429" y="1595"/>
                  </a:moveTo>
                  <a:cubicBezTo>
                    <a:pt x="1498" y="751"/>
                    <a:pt x="1976" y="292"/>
                    <a:pt x="2086" y="0"/>
                  </a:cubicBezTo>
                  <a:cubicBezTo>
                    <a:pt x="1839" y="99"/>
                    <a:pt x="1262" y="617"/>
                    <a:pt x="1128" y="781"/>
                  </a:cubicBezTo>
                  <a:cubicBezTo>
                    <a:pt x="842" y="1130"/>
                    <a:pt x="632" y="1389"/>
                    <a:pt x="435" y="1852"/>
                  </a:cubicBezTo>
                  <a:cubicBezTo>
                    <a:pt x="0" y="2871"/>
                    <a:pt x="102" y="3900"/>
                    <a:pt x="953" y="4368"/>
                  </a:cubicBezTo>
                  <a:cubicBezTo>
                    <a:pt x="1380" y="4602"/>
                    <a:pt x="1884" y="4601"/>
                    <a:pt x="2331" y="4383"/>
                  </a:cubicBezTo>
                  <a:cubicBezTo>
                    <a:pt x="3175" y="3970"/>
                    <a:pt x="3432" y="2827"/>
                    <a:pt x="2744" y="2048"/>
                  </a:cubicBezTo>
                  <a:cubicBezTo>
                    <a:pt x="2474" y="1742"/>
                    <a:pt x="2004" y="1562"/>
                    <a:pt x="1429" y="15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22" name="TextBox 121">
            <a:extLst>
              <a:ext uri="{FF2B5EF4-FFF2-40B4-BE49-F238E27FC236}">
                <a16:creationId xmlns="" xmlns:a16="http://schemas.microsoft.com/office/drawing/2014/main" id="{B0922838-43C5-41BF-A3DC-78F5032FF5FD}"/>
              </a:ext>
            </a:extLst>
          </p:cNvPr>
          <p:cNvSpPr txBox="1"/>
          <p:nvPr/>
        </p:nvSpPr>
        <p:spPr>
          <a:xfrm>
            <a:off x="5136608" y="6082681"/>
            <a:ext cx="2229298" cy="430887"/>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Managing Director, </a:t>
            </a:r>
          </a:p>
          <a:p>
            <a:r>
              <a:rPr lang="en-US" sz="1100" b="1" dirty="0">
                <a:latin typeface="Arial" panose="020B0604020202020204" pitchFamily="34" charset="0"/>
                <a:cs typeface="Arial" panose="020B0604020202020204" pitchFamily="34" charset="0"/>
              </a:rPr>
              <a:t>Accenture</a:t>
            </a:r>
          </a:p>
        </p:txBody>
      </p:sp>
      <p:sp>
        <p:nvSpPr>
          <p:cNvPr id="121" name="TextBox 120">
            <a:extLst>
              <a:ext uri="{FF2B5EF4-FFF2-40B4-BE49-F238E27FC236}">
                <a16:creationId xmlns="" xmlns:a16="http://schemas.microsoft.com/office/drawing/2014/main" id="{06F4F269-22B6-453A-AF7A-FC29A219E592}"/>
              </a:ext>
            </a:extLst>
          </p:cNvPr>
          <p:cNvSpPr txBox="1"/>
          <p:nvPr/>
        </p:nvSpPr>
        <p:spPr>
          <a:xfrm>
            <a:off x="4594530" y="6744307"/>
            <a:ext cx="2153831" cy="1384995"/>
          </a:xfrm>
          <a:prstGeom prst="rect">
            <a:avLst/>
          </a:prstGeom>
          <a:noFill/>
        </p:spPr>
        <p:txBody>
          <a:bodyPr wrap="square" rtlCol="0">
            <a:spAutoFit/>
          </a:bodyPr>
          <a:lstStyle/>
          <a:p>
            <a:pPr algn="ctr"/>
            <a:r>
              <a:rPr lang="en-US" sz="1200" dirty="0">
                <a:solidFill>
                  <a:schemeClr val="tx1">
                    <a:lumMod val="65000"/>
                    <a:lumOff val="35000"/>
                  </a:schemeClr>
                </a:solidFill>
                <a:latin typeface="Arial" panose="020B0604020202020204" pitchFamily="34" charset="0"/>
                <a:cs typeface="Arial" panose="020B0604020202020204" pitchFamily="34" charset="0"/>
              </a:rPr>
              <a:t>“The program in which Accenture and </a:t>
            </a:r>
            <a:r>
              <a:rPr lang="en-US" sz="1200" dirty="0" err="1">
                <a:solidFill>
                  <a:schemeClr val="tx1">
                    <a:lumMod val="65000"/>
                    <a:lumOff val="35000"/>
                  </a:schemeClr>
                </a:solidFill>
                <a:latin typeface="Arial" panose="020B0604020202020204" pitchFamily="34" charset="0"/>
                <a:cs typeface="Arial" panose="020B0604020202020204" pitchFamily="34" charset="0"/>
              </a:rPr>
              <a:t>Rangam</a:t>
            </a:r>
            <a:r>
              <a:rPr lang="en-US" sz="1200" dirty="0">
                <a:solidFill>
                  <a:schemeClr val="tx1">
                    <a:lumMod val="65000"/>
                    <a:lumOff val="35000"/>
                  </a:schemeClr>
                </a:solidFill>
                <a:latin typeface="Arial" panose="020B0604020202020204" pitchFamily="34" charset="0"/>
                <a:cs typeface="Arial" panose="020B0604020202020204" pitchFamily="34" charset="0"/>
              </a:rPr>
              <a:t> incorporate the differently abled into our team is a shining light to us all on what is possible when we put our minds to it.” </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16</a:t>
            </a:fld>
            <a:endParaRPr lang="en-US" dirty="0"/>
          </a:p>
        </p:txBody>
      </p:sp>
    </p:spTree>
    <p:extLst>
      <p:ext uri="{BB962C8B-B14F-4D97-AF65-F5344CB8AC3E}">
        <p14:creationId xmlns:p14="http://schemas.microsoft.com/office/powerpoint/2010/main" val="3507933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2980414"/>
            <a:ext cx="7772400" cy="7077985"/>
          </a:xfrm>
          <a:prstGeom prst="rect">
            <a:avLst/>
          </a:prstGeom>
          <a:solidFill>
            <a:srgbClr val="005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2814131" y="3898668"/>
            <a:ext cx="2144138" cy="609569"/>
            <a:chOff x="8791186" y="5254881"/>
            <a:chExt cx="2144138" cy="609569"/>
          </a:xfrm>
        </p:grpSpPr>
        <p:sp>
          <p:nvSpPr>
            <p:cNvPr id="90" name="Rectangle 89"/>
            <p:cNvSpPr/>
            <p:nvPr/>
          </p:nvSpPr>
          <p:spPr>
            <a:xfrm>
              <a:off x="8791186" y="5422637"/>
              <a:ext cx="2137481"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latin typeface="Arial"/>
                  <a:cs typeface="Arial"/>
                </a:rPr>
                <a:t>Watch this session</a:t>
              </a:r>
              <a:endParaRPr lang="en-US" sz="1400" dirty="0">
                <a:solidFill>
                  <a:schemeClr val="bg1"/>
                </a:solidFill>
                <a:latin typeface="Arial"/>
                <a:cs typeface="Arial"/>
                <a:hlinkClick r:id="rId2">
                  <a:extLst>
                    <a:ext uri="{A12FA001-AC4F-418D-AE19-62706E023703}">
                      <ahyp:hlinkClr xmlns="" xmlns:ahyp="http://schemas.microsoft.com/office/drawing/2018/hyperlinkcolor" val="tx"/>
                    </a:ext>
                  </a:extLst>
                </a:hlinkClick>
              </a:endParaRPr>
            </a:p>
          </p:txBody>
        </p:sp>
        <p:pic>
          <p:nvPicPr>
            <p:cNvPr id="91" name="Picture 90">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863" y="5254881"/>
              <a:ext cx="599461" cy="609569"/>
            </a:xfrm>
            <a:prstGeom prst="rect">
              <a:avLst/>
            </a:prstGeom>
          </p:spPr>
        </p:pic>
      </p:grpSp>
      <p:cxnSp>
        <p:nvCxnSpPr>
          <p:cNvPr id="38" name="Straight Connector 37"/>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1901" y="585072"/>
            <a:ext cx="3457020" cy="237983"/>
          </a:xfrm>
          <a:prstGeom prst="rect">
            <a:avLst/>
          </a:prstGeom>
        </p:spPr>
      </p:pic>
      <p:sp>
        <p:nvSpPr>
          <p:cNvPr id="46" name="TextBox 56">
            <a:extLst>
              <a:ext uri="{FF2B5EF4-FFF2-40B4-BE49-F238E27FC236}">
                <a16:creationId xmlns="" xmlns:a16="http://schemas.microsoft.com/office/drawing/2014/main" id="{06F4F269-22B6-453A-AF7A-FC29A219E592}"/>
              </a:ext>
            </a:extLst>
          </p:cNvPr>
          <p:cNvSpPr txBox="1"/>
          <p:nvPr/>
        </p:nvSpPr>
        <p:spPr>
          <a:xfrm>
            <a:off x="702646" y="5125671"/>
            <a:ext cx="6140327"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400" dirty="0">
                <a:solidFill>
                  <a:schemeClr val="bg1"/>
                </a:solidFill>
                <a:latin typeface="Arial" panose="020B0604020202020204" pitchFamily="34" charset="0"/>
                <a:cs typeface="Arial" panose="020B0604020202020204" pitchFamily="34" charset="0"/>
              </a:rPr>
              <a:t>We have found an awesome partner in Rangam, helping us find neurodivergent talent, being there side by side inside of JPMorgan Chase, and making sure things run smoothly and efficiently.</a:t>
            </a:r>
          </a:p>
        </p:txBody>
      </p:sp>
      <p:sp>
        <p:nvSpPr>
          <p:cNvPr id="47" name="TextBox 57">
            <a:extLst>
              <a:ext uri="{FF2B5EF4-FFF2-40B4-BE49-F238E27FC236}">
                <a16:creationId xmlns="" xmlns:a16="http://schemas.microsoft.com/office/drawing/2014/main" id="{B0922838-43C5-41BF-A3DC-78F5032FF5FD}"/>
              </a:ext>
            </a:extLst>
          </p:cNvPr>
          <p:cNvSpPr txBox="1"/>
          <p:nvPr/>
        </p:nvSpPr>
        <p:spPr>
          <a:xfrm>
            <a:off x="2397627" y="5873097"/>
            <a:ext cx="30358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200" b="1" dirty="0">
                <a:solidFill>
                  <a:schemeClr val="bg1"/>
                </a:solidFill>
                <a:latin typeface="Arial" panose="020B0604020202020204" pitchFamily="34" charset="0"/>
                <a:cs typeface="Arial" panose="020B0604020202020204" pitchFamily="34" charset="0"/>
              </a:rPr>
              <a:t>Anthony Pacilio, </a:t>
            </a:r>
          </a:p>
          <a:p>
            <a:pPr algn="ctr"/>
            <a:r>
              <a:rPr lang="en-IN" sz="1100" dirty="0">
                <a:solidFill>
                  <a:schemeClr val="bg1"/>
                </a:solidFill>
                <a:latin typeface="Arial" panose="020B0604020202020204" pitchFamily="34" charset="0"/>
                <a:cs typeface="Arial" panose="020B0604020202020204" pitchFamily="34" charset="0"/>
              </a:rPr>
              <a:t>VP Global Head of Autism at Work </a:t>
            </a:r>
          </a:p>
        </p:txBody>
      </p:sp>
      <p:sp>
        <p:nvSpPr>
          <p:cNvPr id="58" name="TextBox 56">
            <a:extLst>
              <a:ext uri="{FF2B5EF4-FFF2-40B4-BE49-F238E27FC236}">
                <a16:creationId xmlns="" xmlns:a16="http://schemas.microsoft.com/office/drawing/2014/main" id="{06F4F269-22B6-453A-AF7A-FC29A219E592}"/>
              </a:ext>
            </a:extLst>
          </p:cNvPr>
          <p:cNvSpPr txBox="1"/>
          <p:nvPr/>
        </p:nvSpPr>
        <p:spPr>
          <a:xfrm>
            <a:off x="905768" y="7173418"/>
            <a:ext cx="5931042"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400" dirty="0">
                <a:solidFill>
                  <a:schemeClr val="bg1"/>
                </a:solidFill>
                <a:latin typeface="Arial" panose="020B0604020202020204" pitchFamily="34" charset="0"/>
                <a:cs typeface="Arial" panose="020B0604020202020204" pitchFamily="34" charset="0"/>
              </a:rPr>
              <a:t>The value add and the support that Rangam brings is a tremendous tool for us to not only onboard the right resources, they always present us with very talented resources, but also to train our existing staff on the awareness and acceptance of autism.</a:t>
            </a:r>
            <a:endParaRPr lang="en-US" sz="1400" dirty="0">
              <a:solidFill>
                <a:schemeClr val="bg1"/>
              </a:solidFill>
              <a:latin typeface="Arial" panose="020B0604020202020204" pitchFamily="34" charset="0"/>
              <a:cs typeface="Arial" panose="020B0604020202020204" pitchFamily="34" charset="0"/>
            </a:endParaRPr>
          </a:p>
        </p:txBody>
      </p:sp>
      <p:sp>
        <p:nvSpPr>
          <p:cNvPr id="59" name="TextBox 57">
            <a:extLst>
              <a:ext uri="{FF2B5EF4-FFF2-40B4-BE49-F238E27FC236}">
                <a16:creationId xmlns="" xmlns:a16="http://schemas.microsoft.com/office/drawing/2014/main" id="{B0922838-43C5-41BF-A3DC-78F5032FF5FD}"/>
              </a:ext>
            </a:extLst>
          </p:cNvPr>
          <p:cNvSpPr txBox="1"/>
          <p:nvPr/>
        </p:nvSpPr>
        <p:spPr>
          <a:xfrm>
            <a:off x="2364966" y="8152225"/>
            <a:ext cx="3035809"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200" b="1" dirty="0">
                <a:solidFill>
                  <a:schemeClr val="bg1"/>
                </a:solidFill>
                <a:latin typeface="Arial" panose="020B0604020202020204" pitchFamily="34" charset="0"/>
                <a:cs typeface="Arial" panose="020B0604020202020204" pitchFamily="34" charset="0"/>
              </a:rPr>
              <a:t>Steve Hoffman</a:t>
            </a:r>
            <a:r>
              <a:rPr lang="en-IN" sz="1400" b="1" dirty="0">
                <a:solidFill>
                  <a:schemeClr val="bg1"/>
                </a:solidFill>
                <a:latin typeface="Arial" panose="020B0604020202020204" pitchFamily="34" charset="0"/>
                <a:cs typeface="Arial" panose="020B0604020202020204" pitchFamily="34" charset="0"/>
              </a:rPr>
              <a:t>, </a:t>
            </a:r>
          </a:p>
          <a:p>
            <a:pPr algn="ctr"/>
            <a:r>
              <a:rPr lang="en-IN" sz="1100" dirty="0">
                <a:solidFill>
                  <a:schemeClr val="bg1"/>
                </a:solidFill>
                <a:latin typeface="Arial" panose="020B0604020202020204" pitchFamily="34" charset="0"/>
                <a:cs typeface="Arial" panose="020B0604020202020204" pitchFamily="34" charset="0"/>
              </a:rPr>
              <a:t>ED, Corporate &amp; Investment Bank</a:t>
            </a:r>
          </a:p>
        </p:txBody>
      </p:sp>
      <p:sp>
        <p:nvSpPr>
          <p:cNvPr id="35" name="Rectangle 34"/>
          <p:cNvSpPr/>
          <p:nvPr/>
        </p:nvSpPr>
        <p:spPr>
          <a:xfrm>
            <a:off x="211112" y="405988"/>
            <a:ext cx="1917833"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Testimonials</a:t>
            </a:r>
          </a:p>
        </p:txBody>
      </p:sp>
      <p:grpSp>
        <p:nvGrpSpPr>
          <p:cNvPr id="72" name="Group 71"/>
          <p:cNvGrpSpPr/>
          <p:nvPr/>
        </p:nvGrpSpPr>
        <p:grpSpPr>
          <a:xfrm>
            <a:off x="304800" y="5167640"/>
            <a:ext cx="435715" cy="327363"/>
            <a:chOff x="2519414" y="3423965"/>
            <a:chExt cx="2300013" cy="1731963"/>
          </a:xfrm>
          <a:solidFill>
            <a:schemeClr val="bg1"/>
          </a:solidFill>
        </p:grpSpPr>
        <p:sp>
          <p:nvSpPr>
            <p:cNvPr id="73"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sp>
          <p:nvSpPr>
            <p:cNvPr id="74"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grpSp>
      <p:grpSp>
        <p:nvGrpSpPr>
          <p:cNvPr id="75" name="Group 74"/>
          <p:cNvGrpSpPr/>
          <p:nvPr/>
        </p:nvGrpSpPr>
        <p:grpSpPr>
          <a:xfrm rot="10800000">
            <a:off x="6963047" y="5631915"/>
            <a:ext cx="435874" cy="328223"/>
            <a:chOff x="2519414" y="3423965"/>
            <a:chExt cx="2300013" cy="1731963"/>
          </a:xfrm>
          <a:solidFill>
            <a:schemeClr val="bg1"/>
          </a:solidFill>
        </p:grpSpPr>
        <p:sp>
          <p:nvSpPr>
            <p:cNvPr id="76"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sp>
          <p:nvSpPr>
            <p:cNvPr id="77"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grpSp>
      <p:grpSp>
        <p:nvGrpSpPr>
          <p:cNvPr id="78" name="Group 77"/>
          <p:cNvGrpSpPr/>
          <p:nvPr/>
        </p:nvGrpSpPr>
        <p:grpSpPr>
          <a:xfrm>
            <a:off x="304800" y="7208149"/>
            <a:ext cx="435715" cy="327363"/>
            <a:chOff x="2519414" y="3423965"/>
            <a:chExt cx="2300013" cy="1731963"/>
          </a:xfrm>
          <a:solidFill>
            <a:schemeClr val="bg1"/>
          </a:solidFill>
        </p:grpSpPr>
        <p:sp>
          <p:nvSpPr>
            <p:cNvPr id="79"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sp>
          <p:nvSpPr>
            <p:cNvPr id="80"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grpSp>
      <p:grpSp>
        <p:nvGrpSpPr>
          <p:cNvPr id="81" name="Group 80"/>
          <p:cNvGrpSpPr/>
          <p:nvPr/>
        </p:nvGrpSpPr>
        <p:grpSpPr>
          <a:xfrm rot="10800000">
            <a:off x="6963047" y="7672424"/>
            <a:ext cx="435874" cy="328223"/>
            <a:chOff x="2519414" y="3423965"/>
            <a:chExt cx="2300013" cy="1731963"/>
          </a:xfrm>
          <a:solidFill>
            <a:schemeClr val="bg1"/>
          </a:solidFill>
        </p:grpSpPr>
        <p:sp>
          <p:nvSpPr>
            <p:cNvPr id="83"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sp>
          <p:nvSpPr>
            <p:cNvPr id="84"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bg1"/>
                </a:solidFill>
              </a:endParaRPr>
            </a:p>
          </p:txBody>
        </p:sp>
      </p:grpSp>
      <p:pic>
        <p:nvPicPr>
          <p:cNvPr id="85" name="Picture 84"/>
          <p:cNvPicPr>
            <a:picLocks noChangeAspect="1"/>
          </p:cNvPicPr>
          <p:nvPr/>
        </p:nvPicPr>
        <p:blipFill rotWithShape="1">
          <a:blip r:embed="rId6" cstate="print">
            <a:extLst>
              <a:ext uri="{28A0092B-C50C-407E-A947-70E740481C1C}">
                <a14:useLocalDpi xmlns:a14="http://schemas.microsoft.com/office/drawing/2010/main" val="0"/>
              </a:ext>
            </a:extLst>
          </a:blip>
          <a:srcRect l="2109" t="18737" r="67668" b="50929"/>
          <a:stretch/>
        </p:blipFill>
        <p:spPr>
          <a:xfrm>
            <a:off x="338053" y="1969279"/>
            <a:ext cx="2274374" cy="1437992"/>
          </a:xfrm>
          <a:prstGeom prst="rect">
            <a:avLst/>
          </a:prstGeom>
          <a:ln w="57150">
            <a:solidFill>
              <a:schemeClr val="tx1">
                <a:lumMod val="75000"/>
                <a:lumOff val="25000"/>
              </a:schemeClr>
            </a:solidFill>
          </a:ln>
        </p:spPr>
      </p:pic>
      <p:pic>
        <p:nvPicPr>
          <p:cNvPr id="86" name="Picture 85"/>
          <p:cNvPicPr>
            <a:picLocks noChangeAspect="1"/>
          </p:cNvPicPr>
          <p:nvPr/>
        </p:nvPicPr>
        <p:blipFill rotWithShape="1">
          <a:blip r:embed="rId6" cstate="print">
            <a:extLst>
              <a:ext uri="{28A0092B-C50C-407E-A947-70E740481C1C}">
                <a14:useLocalDpi xmlns:a14="http://schemas.microsoft.com/office/drawing/2010/main" val="0"/>
              </a:ext>
            </a:extLst>
          </a:blip>
          <a:srcRect l="67522" t="18576" r="2255" b="51090"/>
          <a:stretch/>
        </p:blipFill>
        <p:spPr>
          <a:xfrm>
            <a:off x="5192116" y="1904725"/>
            <a:ext cx="2274374" cy="1437992"/>
          </a:xfrm>
          <a:prstGeom prst="rect">
            <a:avLst/>
          </a:prstGeom>
          <a:ln w="57150">
            <a:solidFill>
              <a:schemeClr val="tx1">
                <a:lumMod val="75000"/>
                <a:lumOff val="25000"/>
              </a:schemeClr>
            </a:solidFill>
          </a:ln>
        </p:spPr>
      </p:pic>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3830" y="1365041"/>
            <a:ext cx="4296017" cy="2507924"/>
          </a:xfrm>
          <a:prstGeom prst="rect">
            <a:avLst/>
          </a:prstGeom>
        </p:spPr>
      </p:pic>
      <p:pic>
        <p:nvPicPr>
          <p:cNvPr id="70" name="Picture 69">
            <a:hlinkClick r:id="rId3"/>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2155" y="1506880"/>
            <a:ext cx="3256645" cy="2051517"/>
          </a:xfrm>
          <a:prstGeom prst="rect">
            <a:avLst/>
          </a:prstGeom>
          <a:ln w="57150">
            <a:solidFill>
              <a:schemeClr val="tx1">
                <a:lumMod val="75000"/>
                <a:lumOff val="25000"/>
              </a:schemeClr>
            </a:solidFill>
          </a:ln>
        </p:spPr>
      </p:pic>
      <p:pic>
        <p:nvPicPr>
          <p:cNvPr id="71" name="Picture 70">
            <a:hlinkClick r:id="rId3"/>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405016" y="2110277"/>
            <a:ext cx="962367" cy="978594"/>
          </a:xfrm>
          <a:prstGeom prst="rect">
            <a:avLst/>
          </a:prstGeom>
        </p:spPr>
      </p:pic>
      <p:pic>
        <p:nvPicPr>
          <p:cNvPr id="87" name="Picture 86">
            <a:hlinkClick r:id="rId3"/>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47258" y="2376520"/>
            <a:ext cx="637906" cy="648662"/>
          </a:xfrm>
          <a:prstGeom prst="rect">
            <a:avLst/>
          </a:prstGeom>
        </p:spPr>
      </p:pic>
      <p:pic>
        <p:nvPicPr>
          <p:cNvPr id="88" name="Picture 87">
            <a:hlinkClick r:id="rId3"/>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009788" y="2232427"/>
            <a:ext cx="637906" cy="648662"/>
          </a:xfrm>
          <a:prstGeom prst="rect">
            <a:avLst/>
          </a:prstGeom>
        </p:spPr>
      </p:pic>
      <p:cxnSp>
        <p:nvCxnSpPr>
          <p:cNvPr id="21" name="Straight Connector 20"/>
          <p:cNvCxnSpPr/>
          <p:nvPr/>
        </p:nvCxnSpPr>
        <p:spPr>
          <a:xfrm>
            <a:off x="2902335" y="6662057"/>
            <a:ext cx="1961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902335" y="9056915"/>
            <a:ext cx="1961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17</a:t>
            </a:fld>
            <a:endParaRPr lang="en-US" dirty="0"/>
          </a:p>
        </p:txBody>
      </p:sp>
    </p:spTree>
    <p:extLst>
      <p:ext uri="{BB962C8B-B14F-4D97-AF65-F5344CB8AC3E}">
        <p14:creationId xmlns:p14="http://schemas.microsoft.com/office/powerpoint/2010/main" val="707626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B9C3AF69-5399-4EEB-91E1-C091DAEC8EA5}"/>
              </a:ext>
            </a:extLst>
          </p:cNvPr>
          <p:cNvSpPr txBox="1">
            <a:spLocks/>
          </p:cNvSpPr>
          <p:nvPr/>
        </p:nvSpPr>
        <p:spPr>
          <a:xfrm>
            <a:off x="2258356" y="5162511"/>
            <a:ext cx="3221437" cy="54628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kern="1200">
                <a:solidFill>
                  <a:schemeClr val="bg1"/>
                </a:solidFill>
                <a:latin typeface="Arial" panose="020B0604020202020204" pitchFamily="34" charset="0"/>
                <a:ea typeface="Roboto Condensed" panose="02000000000000000000" pitchFamily="2" charset="0"/>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5E8A"/>
                </a:solidFill>
                <a:effectLst/>
                <a:uLnTx/>
                <a:uFillTx/>
                <a:latin typeface="Arial" panose="020B0604020202020204" pitchFamily="34" charset="0"/>
                <a:ea typeface="Roboto Condensed" panose="02000000000000000000" pitchFamily="2" charset="0"/>
                <a:cs typeface="Arial" panose="020B0604020202020204" pitchFamily="34" charset="0"/>
              </a:rPr>
              <a:t>Better Together @ BMS</a:t>
            </a:r>
          </a:p>
        </p:txBody>
      </p:sp>
      <p:sp>
        <p:nvSpPr>
          <p:cNvPr id="12" name="Rounded Rectangle 11"/>
          <p:cNvSpPr/>
          <p:nvPr/>
        </p:nvSpPr>
        <p:spPr>
          <a:xfrm>
            <a:off x="576364" y="1286544"/>
            <a:ext cx="1659740" cy="2745753"/>
          </a:xfrm>
          <a:prstGeom prst="roundRect">
            <a:avLst>
              <a:gd name="adj" fmla="val 8797"/>
            </a:avLst>
          </a:prstGeom>
          <a:solidFill>
            <a:schemeClr val="bg1"/>
          </a:solidFill>
          <a:ln w="28575">
            <a:solidFill>
              <a:schemeClr val="bg1">
                <a:lumMod val="95000"/>
              </a:schemeClr>
            </a:solid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13" name="Rectangle 12"/>
          <p:cNvSpPr/>
          <p:nvPr/>
        </p:nvSpPr>
        <p:spPr>
          <a:xfrm>
            <a:off x="588232" y="1463587"/>
            <a:ext cx="1636002" cy="1615827"/>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What separates </a:t>
            </a:r>
            <a:r>
              <a:rPr lang="en-US" sz="1100" dirty="0" err="1">
                <a:latin typeface="Arial" panose="020B0604020202020204" pitchFamily="34" charset="0"/>
                <a:cs typeface="Arial" panose="020B0604020202020204" pitchFamily="34" charset="0"/>
              </a:rPr>
              <a:t>Rangam</a:t>
            </a:r>
            <a:r>
              <a:rPr lang="en-US" sz="1100" dirty="0">
                <a:latin typeface="Arial" panose="020B0604020202020204" pitchFamily="34" charset="0"/>
                <a:cs typeface="Arial" panose="020B0604020202020204" pitchFamily="34" charset="0"/>
              </a:rPr>
              <a:t> from the traditional staffing companies in the marketplace is their passion to help others, particularly individuals with disabilities and on the autism spectrum.</a:t>
            </a:r>
          </a:p>
        </p:txBody>
      </p:sp>
      <p:grpSp>
        <p:nvGrpSpPr>
          <p:cNvPr id="14" name="Group 13"/>
          <p:cNvGrpSpPr/>
          <p:nvPr/>
        </p:nvGrpSpPr>
        <p:grpSpPr>
          <a:xfrm>
            <a:off x="1188376" y="1094598"/>
            <a:ext cx="435715" cy="327363"/>
            <a:chOff x="2519414" y="3423965"/>
            <a:chExt cx="2300013" cy="1731963"/>
          </a:xfrm>
          <a:solidFill>
            <a:srgbClr val="005E8A"/>
          </a:solidFill>
        </p:grpSpPr>
        <p:sp>
          <p:nvSpPr>
            <p:cNvPr id="15"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16"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grpSp>
        <p:nvGrpSpPr>
          <p:cNvPr id="17" name="Group 16"/>
          <p:cNvGrpSpPr/>
          <p:nvPr/>
        </p:nvGrpSpPr>
        <p:grpSpPr>
          <a:xfrm rot="10800000">
            <a:off x="1188296" y="3864643"/>
            <a:ext cx="435874" cy="328223"/>
            <a:chOff x="2519414" y="3423965"/>
            <a:chExt cx="2300013" cy="1731963"/>
          </a:xfrm>
          <a:solidFill>
            <a:srgbClr val="005E8A"/>
          </a:solidFill>
        </p:grpSpPr>
        <p:sp>
          <p:nvSpPr>
            <p:cNvPr id="18"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19"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830" y="3684568"/>
            <a:ext cx="1144808" cy="158535"/>
          </a:xfrm>
          <a:prstGeom prst="rect">
            <a:avLst/>
          </a:prstGeom>
        </p:spPr>
      </p:pic>
      <p:sp>
        <p:nvSpPr>
          <p:cNvPr id="21" name="Rounded Rectangle 20"/>
          <p:cNvSpPr/>
          <p:nvPr/>
        </p:nvSpPr>
        <p:spPr>
          <a:xfrm>
            <a:off x="2780535" y="1286544"/>
            <a:ext cx="2146569" cy="3559776"/>
          </a:xfrm>
          <a:prstGeom prst="roundRect">
            <a:avLst>
              <a:gd name="adj" fmla="val 8797"/>
            </a:avLst>
          </a:prstGeom>
          <a:solidFill>
            <a:schemeClr val="bg1"/>
          </a:solidFill>
          <a:ln w="28575">
            <a:solidFill>
              <a:schemeClr val="bg1">
                <a:lumMod val="95000"/>
              </a:schemeClr>
            </a:solid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22" name="Rectangle 21"/>
          <p:cNvSpPr/>
          <p:nvPr/>
        </p:nvSpPr>
        <p:spPr>
          <a:xfrm>
            <a:off x="2860685" y="1514987"/>
            <a:ext cx="1924676" cy="1785104"/>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Rangam had the expertise to be able to educate Accenture on the levels of the spectrum., and that's how we were able to determine the skills, the accommodations, and what was needed to make everyone with neurodiversity successful</a:t>
            </a:r>
            <a:endParaRPr lang="en-IN" sz="1100" dirty="0">
              <a:latin typeface="Arial" panose="020B0604020202020204" pitchFamily="34" charset="0"/>
              <a:cs typeface="Arial" panose="020B0604020202020204" pitchFamily="34" charset="0"/>
            </a:endParaRPr>
          </a:p>
        </p:txBody>
      </p:sp>
      <p:grpSp>
        <p:nvGrpSpPr>
          <p:cNvPr id="23" name="Group 22"/>
          <p:cNvGrpSpPr/>
          <p:nvPr/>
        </p:nvGrpSpPr>
        <p:grpSpPr>
          <a:xfrm>
            <a:off x="3635962" y="1094598"/>
            <a:ext cx="435715" cy="327363"/>
            <a:chOff x="2519414" y="3423965"/>
            <a:chExt cx="2300013" cy="1731963"/>
          </a:xfrm>
          <a:solidFill>
            <a:srgbClr val="0070C0"/>
          </a:solidFill>
        </p:grpSpPr>
        <p:sp>
          <p:nvSpPr>
            <p:cNvPr id="24"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25"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grpSp>
        <p:nvGrpSpPr>
          <p:cNvPr id="26" name="Group 25"/>
          <p:cNvGrpSpPr/>
          <p:nvPr/>
        </p:nvGrpSpPr>
        <p:grpSpPr>
          <a:xfrm rot="10800000">
            <a:off x="3635883" y="4660404"/>
            <a:ext cx="435874" cy="328223"/>
            <a:chOff x="2519414" y="3423965"/>
            <a:chExt cx="2300013" cy="1731963"/>
          </a:xfrm>
          <a:solidFill>
            <a:srgbClr val="0070C0"/>
          </a:solidFill>
        </p:grpSpPr>
        <p:sp>
          <p:nvSpPr>
            <p:cNvPr id="27"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28"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sp>
        <p:nvSpPr>
          <p:cNvPr id="29" name="Rounded Rectangle 28"/>
          <p:cNvSpPr/>
          <p:nvPr/>
        </p:nvSpPr>
        <p:spPr>
          <a:xfrm>
            <a:off x="5430327" y="1286544"/>
            <a:ext cx="1751072" cy="2745753"/>
          </a:xfrm>
          <a:prstGeom prst="roundRect">
            <a:avLst>
              <a:gd name="adj" fmla="val 8797"/>
            </a:avLst>
          </a:prstGeom>
          <a:solidFill>
            <a:schemeClr val="bg1"/>
          </a:solidFill>
          <a:ln w="28575">
            <a:solidFill>
              <a:schemeClr val="bg1">
                <a:lumMod val="95000"/>
              </a:schemeClr>
            </a:solidFill>
          </a:ln>
          <a:effectLst>
            <a:outerShdw blurRad="63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p>
        </p:txBody>
      </p:sp>
      <p:sp>
        <p:nvSpPr>
          <p:cNvPr id="30" name="Rectangle 29"/>
          <p:cNvSpPr/>
          <p:nvPr/>
        </p:nvSpPr>
        <p:spPr>
          <a:xfrm>
            <a:off x="5487861" y="1463587"/>
            <a:ext cx="1636002" cy="1277273"/>
          </a:xfrm>
          <a:prstGeom prst="rect">
            <a:avLst/>
          </a:prstGeom>
        </p:spPr>
        <p:txBody>
          <a:bodyPr wrap="square">
            <a:spAutoFit/>
          </a:bodyPr>
          <a:lstStyle/>
          <a:p>
            <a:pPr algn="ctr">
              <a:defRPr/>
            </a:pPr>
            <a:r>
              <a:rPr lang="en-US" sz="1100" dirty="0">
                <a:latin typeface="Arial" panose="020B0604020202020204" pitchFamily="34" charset="0"/>
                <a:cs typeface="Arial" panose="020B0604020202020204" pitchFamily="34" charset="0"/>
              </a:rPr>
              <a:t>Rangam is our guide, they teach up how to create the right environment so that the uniquely abled talent can be successful.</a:t>
            </a:r>
          </a:p>
        </p:txBody>
      </p:sp>
      <p:grpSp>
        <p:nvGrpSpPr>
          <p:cNvPr id="31" name="Group 30"/>
          <p:cNvGrpSpPr/>
          <p:nvPr/>
        </p:nvGrpSpPr>
        <p:grpSpPr>
          <a:xfrm>
            <a:off x="6088005" y="1094598"/>
            <a:ext cx="435715" cy="327363"/>
            <a:chOff x="2519414" y="3423965"/>
            <a:chExt cx="2300013" cy="1731963"/>
          </a:xfrm>
          <a:solidFill>
            <a:srgbClr val="005E8A"/>
          </a:solidFill>
        </p:grpSpPr>
        <p:sp>
          <p:nvSpPr>
            <p:cNvPr id="32"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33"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grpSp>
        <p:nvGrpSpPr>
          <p:cNvPr id="34" name="Group 33"/>
          <p:cNvGrpSpPr/>
          <p:nvPr/>
        </p:nvGrpSpPr>
        <p:grpSpPr>
          <a:xfrm rot="10800000">
            <a:off x="6087926" y="3864643"/>
            <a:ext cx="435874" cy="328223"/>
            <a:chOff x="2519414" y="3423965"/>
            <a:chExt cx="2300013" cy="1731963"/>
          </a:xfrm>
          <a:solidFill>
            <a:srgbClr val="005E8A"/>
          </a:solidFill>
        </p:grpSpPr>
        <p:sp>
          <p:nvSpPr>
            <p:cNvPr id="35" name="Freeform 5"/>
            <p:cNvSpPr>
              <a:spLocks/>
            </p:cNvSpPr>
            <p:nvPr/>
          </p:nvSpPr>
          <p:spPr bwMode="auto">
            <a:xfrm>
              <a:off x="3638327" y="3423965"/>
              <a:ext cx="1181100" cy="1731963"/>
            </a:xfrm>
            <a:custGeom>
              <a:avLst/>
              <a:gdLst>
                <a:gd name="T0" fmla="*/ 0 w 3267"/>
                <a:gd name="T1" fmla="*/ 2455 h 4765"/>
                <a:gd name="T2" fmla="*/ 396 w 3267"/>
                <a:gd name="T3" fmla="*/ 3611 h 4765"/>
                <a:gd name="T4" fmla="*/ 2635 w 3267"/>
                <a:gd name="T5" fmla="*/ 2219 h 4765"/>
                <a:gd name="T6" fmla="*/ 1552 w 3267"/>
                <a:gd name="T7" fmla="*/ 1503 h 4765"/>
                <a:gd name="T8" fmla="*/ 2504 w 3267"/>
                <a:gd name="T9" fmla="*/ 621 h 4765"/>
                <a:gd name="T10" fmla="*/ 1848 w 3267"/>
                <a:gd name="T11" fmla="*/ 177 h 4765"/>
                <a:gd name="T12" fmla="*/ 0 w 3267"/>
                <a:gd name="T13" fmla="*/ 2455 h 4765"/>
              </a:gdLst>
              <a:ahLst/>
              <a:cxnLst>
                <a:cxn ang="0">
                  <a:pos x="T0" y="T1"/>
                </a:cxn>
                <a:cxn ang="0">
                  <a:pos x="T2" y="T3"/>
                </a:cxn>
                <a:cxn ang="0">
                  <a:pos x="T4" y="T5"/>
                </a:cxn>
                <a:cxn ang="0">
                  <a:pos x="T6" y="T7"/>
                </a:cxn>
                <a:cxn ang="0">
                  <a:pos x="T8" y="T9"/>
                </a:cxn>
                <a:cxn ang="0">
                  <a:pos x="T10" y="T11"/>
                </a:cxn>
                <a:cxn ang="0">
                  <a:pos x="T12" y="T13"/>
                </a:cxn>
              </a:cxnLst>
              <a:rect l="0" t="0" r="r" b="b"/>
              <a:pathLst>
                <a:path w="3267" h="4765">
                  <a:moveTo>
                    <a:pt x="0" y="2455"/>
                  </a:moveTo>
                  <a:cubicBezTo>
                    <a:pt x="0" y="2917"/>
                    <a:pt x="157" y="3354"/>
                    <a:pt x="396" y="3611"/>
                  </a:cubicBezTo>
                  <a:cubicBezTo>
                    <a:pt x="1470" y="4765"/>
                    <a:pt x="3267" y="3570"/>
                    <a:pt x="2635" y="2219"/>
                  </a:cubicBezTo>
                  <a:cubicBezTo>
                    <a:pt x="2446" y="1816"/>
                    <a:pt x="2014" y="1503"/>
                    <a:pt x="1552" y="1503"/>
                  </a:cubicBezTo>
                  <a:cubicBezTo>
                    <a:pt x="1587" y="1087"/>
                    <a:pt x="2103" y="654"/>
                    <a:pt x="2504" y="621"/>
                  </a:cubicBezTo>
                  <a:cubicBezTo>
                    <a:pt x="2504" y="3"/>
                    <a:pt x="2474" y="0"/>
                    <a:pt x="1848" y="177"/>
                  </a:cubicBezTo>
                  <a:cubicBezTo>
                    <a:pt x="860" y="457"/>
                    <a:pt x="0" y="1289"/>
                    <a:pt x="0" y="24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36" name="Freeform 6"/>
            <p:cNvSpPr>
              <a:spLocks/>
            </p:cNvSpPr>
            <p:nvPr/>
          </p:nvSpPr>
          <p:spPr bwMode="auto">
            <a:xfrm>
              <a:off x="2519414" y="3431902"/>
              <a:ext cx="995363" cy="1636713"/>
            </a:xfrm>
            <a:custGeom>
              <a:avLst/>
              <a:gdLst>
                <a:gd name="T0" fmla="*/ 0 w 2751"/>
                <a:gd name="T1" fmla="*/ 2361 h 4503"/>
                <a:gd name="T2" fmla="*/ 431 w 2751"/>
                <a:gd name="T3" fmla="*/ 3623 h 4503"/>
                <a:gd name="T4" fmla="*/ 2751 w 2751"/>
                <a:gd name="T5" fmla="*/ 2784 h 4503"/>
                <a:gd name="T6" fmla="*/ 1517 w 2751"/>
                <a:gd name="T7" fmla="*/ 1479 h 4503"/>
                <a:gd name="T8" fmla="*/ 1877 w 2751"/>
                <a:gd name="T9" fmla="*/ 887 h 4503"/>
                <a:gd name="T10" fmla="*/ 2504 w 2751"/>
                <a:gd name="T11" fmla="*/ 562 h 4503"/>
                <a:gd name="T12" fmla="*/ 2447 w 2751"/>
                <a:gd name="T13" fmla="*/ 123 h 4503"/>
                <a:gd name="T14" fmla="*/ 2370 w 2751"/>
                <a:gd name="T15" fmla="*/ 54 h 4503"/>
                <a:gd name="T16" fmla="*/ 927 w 2751"/>
                <a:gd name="T17" fmla="*/ 607 h 4503"/>
                <a:gd name="T18" fmla="*/ 0 w 2751"/>
                <a:gd name="T19" fmla="*/ 2361 h 4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1" h="4503">
                  <a:moveTo>
                    <a:pt x="0" y="2361"/>
                  </a:moveTo>
                  <a:cubicBezTo>
                    <a:pt x="0" y="2864"/>
                    <a:pt x="56" y="3241"/>
                    <a:pt x="431" y="3623"/>
                  </a:cubicBezTo>
                  <a:cubicBezTo>
                    <a:pt x="1296" y="4503"/>
                    <a:pt x="2751" y="3905"/>
                    <a:pt x="2751" y="2784"/>
                  </a:cubicBezTo>
                  <a:cubicBezTo>
                    <a:pt x="2751" y="2077"/>
                    <a:pt x="2220" y="1479"/>
                    <a:pt x="1517" y="1479"/>
                  </a:cubicBezTo>
                  <a:cubicBezTo>
                    <a:pt x="1656" y="1189"/>
                    <a:pt x="1635" y="1111"/>
                    <a:pt x="1877" y="887"/>
                  </a:cubicBezTo>
                  <a:cubicBezTo>
                    <a:pt x="2068" y="711"/>
                    <a:pt x="2281" y="680"/>
                    <a:pt x="2504" y="562"/>
                  </a:cubicBezTo>
                  <a:lnTo>
                    <a:pt x="2447" y="123"/>
                  </a:lnTo>
                  <a:cubicBezTo>
                    <a:pt x="2398" y="0"/>
                    <a:pt x="2425" y="64"/>
                    <a:pt x="2370" y="54"/>
                  </a:cubicBezTo>
                  <a:cubicBezTo>
                    <a:pt x="2072" y="0"/>
                    <a:pt x="1246" y="370"/>
                    <a:pt x="927" y="607"/>
                  </a:cubicBezTo>
                  <a:cubicBezTo>
                    <a:pt x="464" y="949"/>
                    <a:pt x="0" y="1573"/>
                    <a:pt x="0" y="23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gr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9040" y="4396811"/>
            <a:ext cx="629559" cy="202508"/>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1083" y="3526295"/>
            <a:ext cx="629559" cy="202508"/>
          </a:xfrm>
          <a:prstGeom prst="rect">
            <a:avLst/>
          </a:prstGeom>
        </p:spPr>
      </p:pic>
      <p:sp>
        <p:nvSpPr>
          <p:cNvPr id="39" name="Rectangle 38"/>
          <p:cNvSpPr/>
          <p:nvPr/>
        </p:nvSpPr>
        <p:spPr>
          <a:xfrm>
            <a:off x="508391" y="3066432"/>
            <a:ext cx="1795684" cy="723275"/>
          </a:xfrm>
          <a:prstGeom prst="rect">
            <a:avLst/>
          </a:prstGeom>
        </p:spPr>
        <p:txBody>
          <a:bodyPr wrap="none">
            <a:spAutoFit/>
          </a:bodyPr>
          <a:lstStyle/>
          <a:p>
            <a:pPr algn="ctr"/>
            <a:r>
              <a:rPr lang="en-US" sz="1100" dirty="0" err="1">
                <a:latin typeface="Arial" panose="020B0604020202020204" pitchFamily="34" charset="0"/>
                <a:cs typeface="Arial" panose="020B0604020202020204" pitchFamily="34" charset="0"/>
              </a:rPr>
              <a:t>Rhondu</a:t>
            </a:r>
            <a:r>
              <a:rPr lang="en-US" sz="1100" dirty="0">
                <a:latin typeface="Arial" panose="020B0604020202020204" pitchFamily="34" charset="0"/>
                <a:cs typeface="Arial" panose="020B0604020202020204" pitchFamily="34" charset="0"/>
              </a:rPr>
              <a:t> Vincent</a:t>
            </a:r>
            <a:br>
              <a:rPr lang="en-US" sz="1100" dirty="0">
                <a:latin typeface="Arial" panose="020B0604020202020204" pitchFamily="34" charset="0"/>
                <a:cs typeface="Arial" panose="020B0604020202020204" pitchFamily="34" charset="0"/>
              </a:rPr>
            </a:br>
            <a:r>
              <a:rPr lang="en-IN" sz="1000" dirty="0">
                <a:solidFill>
                  <a:schemeClr val="bg1">
                    <a:lumMod val="50000"/>
                  </a:schemeClr>
                </a:solidFill>
                <a:latin typeface="Arial" panose="020B0604020202020204" pitchFamily="34" charset="0"/>
                <a:cs typeface="Arial" panose="020B0604020202020204" pitchFamily="34" charset="0"/>
              </a:rPr>
              <a:t>Executive Director, Supplier </a:t>
            </a:r>
          </a:p>
          <a:p>
            <a:pPr algn="ctr"/>
            <a:r>
              <a:rPr lang="en-IN" sz="1000" dirty="0">
                <a:solidFill>
                  <a:schemeClr val="bg1">
                    <a:lumMod val="50000"/>
                  </a:schemeClr>
                </a:solidFill>
                <a:latin typeface="Arial" panose="020B0604020202020204" pitchFamily="34" charset="0"/>
                <a:cs typeface="Arial" panose="020B0604020202020204" pitchFamily="34" charset="0"/>
              </a:rPr>
              <a:t>Diversity &amp; Sustainability</a:t>
            </a:r>
            <a:r>
              <a:rPr lang="en-US" sz="1000" dirty="0">
                <a:solidFill>
                  <a:schemeClr val="bg1">
                    <a:lumMod val="50000"/>
                  </a:schemeClr>
                </a:solidFill>
                <a:latin typeface="Arial" panose="020B0604020202020204" pitchFamily="34" charset="0"/>
                <a:cs typeface="Arial" panose="020B0604020202020204" pitchFamily="34" charset="0"/>
              </a:rPr>
              <a:t> </a:t>
            </a:r>
          </a:p>
          <a:p>
            <a:pPr algn="ctr"/>
            <a:endParaRPr lang="en-US" sz="1000" dirty="0">
              <a:latin typeface="Arial" panose="020B0604020202020204" pitchFamily="34" charset="0"/>
              <a:cs typeface="Arial" panose="020B0604020202020204" pitchFamily="34" charset="0"/>
            </a:endParaRPr>
          </a:p>
        </p:txBody>
      </p:sp>
      <p:sp>
        <p:nvSpPr>
          <p:cNvPr id="40" name="Rectangle 39"/>
          <p:cNvSpPr/>
          <p:nvPr/>
        </p:nvSpPr>
        <p:spPr>
          <a:xfrm>
            <a:off x="2961673" y="3407075"/>
            <a:ext cx="1823688" cy="877163"/>
          </a:xfrm>
          <a:prstGeom prst="rect">
            <a:avLst/>
          </a:prstGeom>
        </p:spPr>
        <p:txBody>
          <a:bodyPr wrap="square">
            <a:spAutoFit/>
          </a:bodyPr>
          <a:lstStyle/>
          <a:p>
            <a:pPr algn="ctr"/>
            <a:r>
              <a:rPr lang="en-US" sz="1100" dirty="0" err="1">
                <a:latin typeface="Arial" panose="020B0604020202020204" pitchFamily="34" charset="0"/>
                <a:cs typeface="Arial" panose="020B0604020202020204" pitchFamily="34" charset="0"/>
              </a:rPr>
              <a:t>Nedra</a:t>
            </a:r>
            <a:r>
              <a:rPr lang="en-US" sz="1100" dirty="0">
                <a:latin typeface="Arial" panose="020B0604020202020204" pitchFamily="34" charset="0"/>
                <a:cs typeface="Arial" panose="020B0604020202020204" pitchFamily="34" charset="0"/>
              </a:rPr>
              <a:t> Dickson</a:t>
            </a:r>
            <a:br>
              <a:rPr lang="en-US" sz="1100" dirty="0">
                <a:latin typeface="Arial" panose="020B0604020202020204" pitchFamily="34" charset="0"/>
                <a:cs typeface="Arial" panose="020B0604020202020204" pitchFamily="34" charset="0"/>
              </a:rPr>
            </a:br>
            <a:r>
              <a:rPr lang="en-IN" sz="1000" dirty="0">
                <a:solidFill>
                  <a:schemeClr val="bg1">
                    <a:lumMod val="50000"/>
                  </a:schemeClr>
                </a:solidFill>
                <a:latin typeface="Arial" panose="020B0604020202020204" pitchFamily="34" charset="0"/>
                <a:cs typeface="Arial" panose="020B0604020202020204" pitchFamily="34" charset="0"/>
              </a:rPr>
              <a:t>Managing Director, Global Supplier </a:t>
            </a:r>
          </a:p>
          <a:p>
            <a:pPr algn="ctr"/>
            <a:r>
              <a:rPr lang="en-IN" sz="1000" dirty="0">
                <a:solidFill>
                  <a:schemeClr val="bg1">
                    <a:lumMod val="50000"/>
                  </a:schemeClr>
                </a:solidFill>
                <a:latin typeface="Arial" panose="020B0604020202020204" pitchFamily="34" charset="0"/>
                <a:cs typeface="Arial" panose="020B0604020202020204" pitchFamily="34" charset="0"/>
              </a:rPr>
              <a:t>Inclusion &amp; Sustainability Lead at </a:t>
            </a:r>
            <a:endParaRPr lang="en-US" sz="1100" dirty="0">
              <a:solidFill>
                <a:schemeClr val="bg1">
                  <a:lumMod val="50000"/>
                </a:schemeClr>
              </a:solidFill>
              <a:latin typeface="Arial" panose="020B0604020202020204" pitchFamily="34" charset="0"/>
              <a:cs typeface="Arial" panose="020B0604020202020204" pitchFamily="34" charset="0"/>
            </a:endParaRPr>
          </a:p>
        </p:txBody>
      </p:sp>
      <p:sp>
        <p:nvSpPr>
          <p:cNvPr id="41" name="Rectangle 40"/>
          <p:cNvSpPr/>
          <p:nvPr/>
        </p:nvSpPr>
        <p:spPr>
          <a:xfrm>
            <a:off x="5519428" y="3006842"/>
            <a:ext cx="1572867" cy="415498"/>
          </a:xfrm>
          <a:prstGeom prst="rect">
            <a:avLst/>
          </a:prstGeom>
        </p:spPr>
        <p:txBody>
          <a:bodyPr wrap="none">
            <a:spAutoFit/>
          </a:bodyPr>
          <a:lstStyle/>
          <a:p>
            <a:pPr algn="ctr"/>
            <a:r>
              <a:rPr lang="en-US" sz="1100" dirty="0" err="1">
                <a:latin typeface="Arial" panose="020B0604020202020204" pitchFamily="34" charset="0"/>
                <a:cs typeface="Arial" panose="020B0604020202020204" pitchFamily="34" charset="0"/>
              </a:rPr>
              <a:t>Lanie</a:t>
            </a:r>
            <a:r>
              <a:rPr lang="en-US" sz="1100" dirty="0">
                <a:latin typeface="Arial" panose="020B0604020202020204" pitchFamily="34" charset="0"/>
                <a:cs typeface="Arial" panose="020B0604020202020204" pitchFamily="34" charset="0"/>
              </a:rPr>
              <a:t> Blodgett </a:t>
            </a:r>
          </a:p>
          <a:p>
            <a:pPr algn="ctr"/>
            <a:r>
              <a:rPr lang="en-US" sz="1000" dirty="0">
                <a:solidFill>
                  <a:schemeClr val="bg1">
                    <a:lumMod val="50000"/>
                  </a:schemeClr>
                </a:solidFill>
                <a:latin typeface="Arial" panose="020B0604020202020204" pitchFamily="34" charset="0"/>
                <a:cs typeface="Arial" panose="020B0604020202020204" pitchFamily="34" charset="0"/>
              </a:rPr>
              <a:t>Strategic Initiatives Lead</a:t>
            </a:r>
            <a:endParaRPr lang="en-US" sz="1100" dirty="0">
              <a:solidFill>
                <a:schemeClr val="bg1">
                  <a:lumMod val="50000"/>
                </a:schemeClr>
              </a:solidFill>
              <a:latin typeface="Arial" panose="020B0604020202020204" pitchFamily="34" charset="0"/>
              <a:cs typeface="Arial" panose="020B0604020202020204" pitchFamily="34" charset="0"/>
            </a:endParaRPr>
          </a:p>
        </p:txBody>
      </p:sp>
      <p:grpSp>
        <p:nvGrpSpPr>
          <p:cNvPr id="42" name="Group 41"/>
          <p:cNvGrpSpPr/>
          <p:nvPr/>
        </p:nvGrpSpPr>
        <p:grpSpPr>
          <a:xfrm>
            <a:off x="2993739" y="9118260"/>
            <a:ext cx="1658568" cy="390356"/>
            <a:chOff x="6158417" y="5017829"/>
            <a:chExt cx="2589974" cy="609569"/>
          </a:xfrm>
        </p:grpSpPr>
        <p:sp>
          <p:nvSpPr>
            <p:cNvPr id="43" name="Rectangle 42">
              <a:hlinkClick r:id="rId4"/>
            </p:cNvPr>
            <p:cNvSpPr/>
            <p:nvPr/>
          </p:nvSpPr>
          <p:spPr>
            <a:xfrm>
              <a:off x="6158417" y="5116915"/>
              <a:ext cx="2137482" cy="408523"/>
            </a:xfrm>
            <a:prstGeom prst="rect">
              <a:avLst/>
            </a:prstGeom>
          </p:spPr>
          <p:txBody>
            <a:bodyPr wrap="square">
              <a:spAutoFit/>
            </a:bodyPr>
            <a:lstStyle/>
            <a:p>
              <a:r>
                <a:rPr lang="en-US" sz="1050" dirty="0">
                  <a:solidFill>
                    <a:schemeClr val="bg1">
                      <a:lumMod val="50000"/>
                    </a:schemeClr>
                  </a:solidFill>
                  <a:latin typeface="Arial"/>
                  <a:cs typeface="Arial"/>
                </a:rPr>
                <a:t>Watch this session</a:t>
              </a:r>
              <a:endParaRPr lang="en-US" sz="1050" dirty="0">
                <a:solidFill>
                  <a:schemeClr val="bg1">
                    <a:lumMod val="50000"/>
                  </a:schemeClr>
                </a:solidFill>
                <a:latin typeface="Arial"/>
                <a:cs typeface="Arial"/>
                <a:hlinkClick r:id="rId5">
                  <a:extLst>
                    <a:ext uri="{A12FA001-AC4F-418D-AE19-62706E023703}">
                      <ahyp:hlinkClr xmlns="" xmlns:ahyp="http://schemas.microsoft.com/office/drawing/2018/hyperlinkcolor" val="tx"/>
                    </a:ext>
                  </a:extLst>
                </a:hlinkClick>
              </a:endParaRPr>
            </a:p>
          </p:txBody>
        </p:sp>
        <p:pic>
          <p:nvPicPr>
            <p:cNvPr id="44" name="Picture 43">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8930" y="5017829"/>
              <a:ext cx="599461" cy="609569"/>
            </a:xfrm>
            <a:prstGeom prst="rect">
              <a:avLst/>
            </a:prstGeom>
          </p:spPr>
        </p:pic>
      </p:gr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65693" y="5834753"/>
            <a:ext cx="2697478" cy="151970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68956" y="7565999"/>
            <a:ext cx="2711306" cy="1526583"/>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640" y="5843805"/>
            <a:ext cx="2694901" cy="1522444"/>
          </a:xfrm>
          <a:prstGeom prst="rect">
            <a:avLst/>
          </a:prstGeom>
        </p:spPr>
      </p:pic>
      <p:pic>
        <p:nvPicPr>
          <p:cNvPr id="48" name="Pictur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1910" y="7426070"/>
            <a:ext cx="2699764" cy="1533559"/>
          </a:xfrm>
          <a:prstGeom prst="rect">
            <a:avLst/>
          </a:prstGeom>
        </p:spPr>
      </p:pic>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4037" y="6181850"/>
            <a:ext cx="4296017" cy="2507924"/>
          </a:xfrm>
          <a:prstGeom prst="rect">
            <a:avLst/>
          </a:prstGeom>
        </p:spPr>
      </p:pic>
      <p:pic>
        <p:nvPicPr>
          <p:cNvPr id="53" name="Picture 52">
            <a:hlinkClick r:id="rId4"/>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258232" y="6313706"/>
            <a:ext cx="3279162" cy="2081506"/>
          </a:xfrm>
          <a:prstGeom prst="rect">
            <a:avLst/>
          </a:prstGeom>
        </p:spPr>
      </p:pic>
      <p:pic>
        <p:nvPicPr>
          <p:cNvPr id="54" name="Picture 53">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1183" y="7110799"/>
            <a:ext cx="383883" cy="390356"/>
          </a:xfrm>
          <a:prstGeom prst="rect">
            <a:avLst/>
          </a:prstGeom>
        </p:spPr>
      </p:pic>
      <p:pic>
        <p:nvPicPr>
          <p:cNvPr id="55" name="Picture 54">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9638" y="6421617"/>
            <a:ext cx="383883" cy="390356"/>
          </a:xfrm>
          <a:prstGeom prst="rect">
            <a:avLst/>
          </a:prstGeom>
        </p:spPr>
      </p:pic>
      <p:pic>
        <p:nvPicPr>
          <p:cNvPr id="56" name="Picture 55">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9638" y="8134112"/>
            <a:ext cx="383883" cy="390356"/>
          </a:xfrm>
          <a:prstGeom prst="rect">
            <a:avLst/>
          </a:prstGeom>
        </p:spPr>
      </p:pic>
      <p:pic>
        <p:nvPicPr>
          <p:cNvPr id="57" name="Picture 56">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368" y="8229781"/>
            <a:ext cx="383883" cy="390356"/>
          </a:xfrm>
          <a:prstGeom prst="rect">
            <a:avLst/>
          </a:prstGeom>
        </p:spPr>
      </p:pic>
      <p:pic>
        <p:nvPicPr>
          <p:cNvPr id="58" name="Picture 57">
            <a:hlinkClick r:id="rId4"/>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368" y="6446496"/>
            <a:ext cx="383883" cy="365477"/>
          </a:xfrm>
          <a:prstGeom prst="rect">
            <a:avLst/>
          </a:prstGeom>
        </p:spPr>
      </p:pic>
      <p:sp>
        <p:nvSpPr>
          <p:cNvPr id="59" name="Rectangle 58"/>
          <p:cNvSpPr/>
          <p:nvPr/>
        </p:nvSpPr>
        <p:spPr>
          <a:xfrm>
            <a:off x="211112" y="405988"/>
            <a:ext cx="1917833"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Testimonials</a:t>
            </a:r>
          </a:p>
        </p:txBody>
      </p:sp>
      <p:cxnSp>
        <p:nvCxnSpPr>
          <p:cNvPr id="61" name="Straight Connector 60"/>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18</a:t>
            </a:fld>
            <a:endParaRPr lang="en-US" dirty="0"/>
          </a:p>
        </p:txBody>
      </p:sp>
    </p:spTree>
    <p:extLst>
      <p:ext uri="{BB962C8B-B14F-4D97-AF65-F5344CB8AC3E}">
        <p14:creationId xmlns:p14="http://schemas.microsoft.com/office/powerpoint/2010/main" val="3966220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11112" y="405988"/>
            <a:ext cx="1917833"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Testimonials</a:t>
            </a:r>
          </a:p>
        </p:txBody>
      </p:sp>
      <p:sp>
        <p:nvSpPr>
          <p:cNvPr id="2" name="Rectangle 1"/>
          <p:cNvSpPr/>
          <p:nvPr/>
        </p:nvSpPr>
        <p:spPr>
          <a:xfrm>
            <a:off x="-1" y="1249680"/>
            <a:ext cx="7505701" cy="1970742"/>
          </a:xfrm>
          <a:prstGeom prst="rect">
            <a:avLst/>
          </a:prstGeom>
          <a:solidFill>
            <a:srgbClr val="007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04800" y="4234913"/>
            <a:ext cx="7467600" cy="1676400"/>
          </a:xfrm>
          <a:prstGeom prst="rect">
            <a:avLst/>
          </a:prstGeom>
          <a:solidFill>
            <a:srgbClr val="005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429169" y="2072283"/>
            <a:ext cx="3884976" cy="430887"/>
          </a:xfrm>
          <a:prstGeom prst="rect">
            <a:avLst/>
          </a:prstGeom>
        </p:spPr>
        <p:txBody>
          <a:bodyPr wrap="square">
            <a:spAutoFit/>
          </a:bodyPr>
          <a:lstStyle/>
          <a:p>
            <a:r>
              <a:rPr lang="en-US" sz="1100" dirty="0">
                <a:solidFill>
                  <a:schemeClr val="bg1"/>
                </a:solidFill>
                <a:latin typeface="Arial"/>
                <a:ea typeface="Arial"/>
                <a:cs typeface="Arial"/>
              </a:rPr>
              <a:t>“One of  the things that you are able to do at such a large corporations is create opportunities that might not be there”.</a:t>
            </a:r>
            <a:endParaRPr lang="en-US" sz="1100" dirty="0">
              <a:solidFill>
                <a:schemeClr val="bg1"/>
              </a:solidFill>
              <a:latin typeface="Arial"/>
              <a:cs typeface="Arial"/>
            </a:endParaRPr>
          </a:p>
        </p:txBody>
      </p:sp>
      <p:sp>
        <p:nvSpPr>
          <p:cNvPr id="68" name="Rectangle 67"/>
          <p:cNvSpPr/>
          <p:nvPr/>
        </p:nvSpPr>
        <p:spPr>
          <a:xfrm>
            <a:off x="2435703" y="1325212"/>
            <a:ext cx="4879497" cy="600164"/>
          </a:xfrm>
          <a:prstGeom prst="rect">
            <a:avLst/>
          </a:prstGeom>
        </p:spPr>
        <p:txBody>
          <a:bodyPr wrap="square">
            <a:spAutoFit/>
          </a:bodyPr>
          <a:lstStyle/>
          <a:p>
            <a:r>
              <a:rPr lang="en-US" sz="1200" b="1" dirty="0" err="1">
                <a:solidFill>
                  <a:schemeClr val="bg1"/>
                </a:solidFill>
                <a:latin typeface="Arial"/>
                <a:cs typeface="Arial"/>
              </a:rPr>
              <a:t>Nedra</a:t>
            </a:r>
            <a:r>
              <a:rPr lang="en-US" sz="1200" b="1" dirty="0">
                <a:solidFill>
                  <a:schemeClr val="bg1"/>
                </a:solidFill>
                <a:latin typeface="Arial"/>
                <a:cs typeface="Arial"/>
              </a:rPr>
              <a:t> Dickson</a:t>
            </a:r>
          </a:p>
          <a:p>
            <a:r>
              <a:rPr lang="en-IN" sz="1000" dirty="0">
                <a:solidFill>
                  <a:schemeClr val="bg1"/>
                </a:solidFill>
                <a:latin typeface="Arial"/>
                <a:cs typeface="Arial"/>
              </a:rPr>
              <a:t>Managing Director, Global Supplier Inclusion &amp; Sustainability Lead at Accenture, aka Supplier Diversity Queen</a:t>
            </a:r>
            <a:endParaRPr lang="en-US" sz="1000" dirty="0">
              <a:solidFill>
                <a:schemeClr val="bg1"/>
              </a:solidFill>
              <a:latin typeface="Arial"/>
              <a:cs typeface="Arial"/>
              <a:hlinkClick r:id="rId2">
                <a:extLst>
                  <a:ext uri="{A12FA001-AC4F-418D-AE19-62706E023703}">
                    <ahyp:hlinkClr xmlns="" xmlns:ahyp="http://schemas.microsoft.com/office/drawing/2018/hyperlinkcolor" val="tx"/>
                  </a:ext>
                </a:extLst>
              </a:hlinkClick>
            </a:endParaRPr>
          </a:p>
        </p:txBody>
      </p:sp>
      <p:grpSp>
        <p:nvGrpSpPr>
          <p:cNvPr id="4" name="Group 3"/>
          <p:cNvGrpSpPr/>
          <p:nvPr/>
        </p:nvGrpSpPr>
        <p:grpSpPr>
          <a:xfrm>
            <a:off x="2541019" y="2689642"/>
            <a:ext cx="1530773" cy="374792"/>
            <a:chOff x="2503124" y="2628688"/>
            <a:chExt cx="1530773" cy="374792"/>
          </a:xfrm>
        </p:grpSpPr>
        <p:pic>
          <p:nvPicPr>
            <p:cNvPr id="79" name="Picture 78">
              <a:hlinkClick r:id="rId3"/>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65320" y="2628688"/>
              <a:ext cx="368577" cy="374792"/>
            </a:xfrm>
            <a:prstGeom prst="rect">
              <a:avLst/>
            </a:prstGeom>
          </p:spPr>
        </p:pic>
        <p:sp>
          <p:nvSpPr>
            <p:cNvPr id="80" name="Rectangle 79"/>
            <p:cNvSpPr/>
            <p:nvPr/>
          </p:nvSpPr>
          <p:spPr>
            <a:xfrm>
              <a:off x="2503124" y="2681372"/>
              <a:ext cx="1314226" cy="253916"/>
            </a:xfrm>
            <a:prstGeom prst="rect">
              <a:avLst/>
            </a:prstGeom>
          </p:spPr>
          <p:txBody>
            <a:bodyPr wrap="square">
              <a:spAutoFit/>
            </a:bodyPr>
            <a:lstStyle/>
            <a:p>
              <a:r>
                <a:rPr lang="en-US" sz="1000" dirty="0">
                  <a:solidFill>
                    <a:schemeClr val="bg1"/>
                  </a:solidFill>
                  <a:latin typeface="Arial"/>
                  <a:cs typeface="Arial"/>
                </a:rPr>
                <a:t>Watch this session</a:t>
              </a:r>
              <a:endParaRPr lang="en-US" sz="1000" dirty="0">
                <a:solidFill>
                  <a:schemeClr val="bg1"/>
                </a:solidFill>
                <a:latin typeface="Arial"/>
                <a:cs typeface="Arial"/>
                <a:hlinkClick r:id="rId2">
                  <a:extLst>
                    <a:ext uri="{A12FA001-AC4F-418D-AE19-62706E023703}">
                      <ahyp:hlinkClr xmlns="" xmlns:ahyp="http://schemas.microsoft.com/office/drawing/2018/hyperlinkcolor" val="tx"/>
                    </a:ext>
                  </a:extLst>
                </a:hlinkClick>
              </a:endParaRPr>
            </a:p>
          </p:txBody>
        </p:sp>
      </p:gr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3552" y="2664038"/>
            <a:ext cx="830040" cy="266996"/>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9406" y="1244600"/>
            <a:ext cx="1934237" cy="2237219"/>
          </a:xfrm>
          <a:prstGeom prst="rect">
            <a:avLst/>
          </a:prstGeom>
        </p:spPr>
      </p:pic>
      <p:sp>
        <p:nvSpPr>
          <p:cNvPr id="83" name="Rectangle 82"/>
          <p:cNvSpPr/>
          <p:nvPr/>
        </p:nvSpPr>
        <p:spPr>
          <a:xfrm>
            <a:off x="730893" y="4836613"/>
            <a:ext cx="4558000" cy="600164"/>
          </a:xfrm>
          <a:prstGeom prst="rect">
            <a:avLst/>
          </a:prstGeom>
        </p:spPr>
        <p:txBody>
          <a:bodyPr wrap="square">
            <a:spAutoFit/>
          </a:bodyPr>
          <a:lstStyle/>
          <a:p>
            <a:pPr algn="r"/>
            <a:r>
              <a:rPr lang="en-US" sz="1100" dirty="0">
                <a:solidFill>
                  <a:schemeClr val="bg1"/>
                </a:solidFill>
                <a:latin typeface="Arial"/>
                <a:cs typeface="Arial"/>
              </a:rPr>
              <a:t>“Without the right support and/or the right resources for that matter, I saw first hand how having a few dollars in your pocket can stop you from making decisions and that's real talk"</a:t>
            </a:r>
          </a:p>
        </p:txBody>
      </p:sp>
      <p:sp>
        <p:nvSpPr>
          <p:cNvPr id="87" name="Rectangle 86"/>
          <p:cNvSpPr/>
          <p:nvPr/>
        </p:nvSpPr>
        <p:spPr>
          <a:xfrm>
            <a:off x="1003044" y="4293302"/>
            <a:ext cx="4319726" cy="438582"/>
          </a:xfrm>
          <a:prstGeom prst="rect">
            <a:avLst/>
          </a:prstGeom>
        </p:spPr>
        <p:txBody>
          <a:bodyPr wrap="square">
            <a:spAutoFit/>
          </a:bodyPr>
          <a:lstStyle/>
          <a:p>
            <a:pPr algn="r"/>
            <a:r>
              <a:rPr lang="en-US" sz="1200" b="1" dirty="0" err="1">
                <a:solidFill>
                  <a:schemeClr val="bg1"/>
                </a:solidFill>
                <a:latin typeface="Arial"/>
                <a:cs typeface="Arial"/>
              </a:rPr>
              <a:t>Rondu</a:t>
            </a:r>
            <a:r>
              <a:rPr lang="en-US" sz="1200" b="1" dirty="0">
                <a:solidFill>
                  <a:schemeClr val="bg1"/>
                </a:solidFill>
                <a:latin typeface="Arial"/>
                <a:cs typeface="Arial"/>
              </a:rPr>
              <a:t> Vincent</a:t>
            </a:r>
          </a:p>
          <a:p>
            <a:pPr algn="r"/>
            <a:r>
              <a:rPr lang="en-US" sz="1050" dirty="0">
                <a:solidFill>
                  <a:schemeClr val="bg1"/>
                </a:solidFill>
                <a:latin typeface="Arial"/>
                <a:cs typeface="Arial"/>
              </a:rPr>
              <a:t>Executive Director, Supplier Diversity &amp; Sustainability</a:t>
            </a:r>
            <a:endParaRPr lang="en-US" sz="1200" dirty="0">
              <a:solidFill>
                <a:schemeClr val="bg1"/>
              </a:solidFill>
              <a:latin typeface="Arial"/>
              <a:cs typeface="Arial"/>
              <a:hlinkClick r:id="rId2">
                <a:extLst>
                  <a:ext uri="{A12FA001-AC4F-418D-AE19-62706E023703}">
                    <ahyp:hlinkClr xmlns="" xmlns:ahyp="http://schemas.microsoft.com/office/drawing/2018/hyperlinkcolor" val="tx"/>
                  </a:ext>
                </a:extLst>
              </a:hlinkClick>
            </a:endParaRPr>
          </a:p>
        </p:txBody>
      </p:sp>
      <p:grpSp>
        <p:nvGrpSpPr>
          <p:cNvPr id="88" name="Group 87"/>
          <p:cNvGrpSpPr/>
          <p:nvPr/>
        </p:nvGrpSpPr>
        <p:grpSpPr>
          <a:xfrm>
            <a:off x="3736903" y="5453816"/>
            <a:ext cx="1530773" cy="374792"/>
            <a:chOff x="2503124" y="5605196"/>
            <a:chExt cx="1530773" cy="374792"/>
          </a:xfrm>
        </p:grpSpPr>
        <p:pic>
          <p:nvPicPr>
            <p:cNvPr id="89" name="Picture 88">
              <a:hlinkClick r:id="rId2"/>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65320" y="5605196"/>
              <a:ext cx="368577" cy="374792"/>
            </a:xfrm>
            <a:prstGeom prst="rect">
              <a:avLst/>
            </a:prstGeom>
          </p:spPr>
        </p:pic>
        <p:sp>
          <p:nvSpPr>
            <p:cNvPr id="90" name="Rectangle 89"/>
            <p:cNvSpPr/>
            <p:nvPr/>
          </p:nvSpPr>
          <p:spPr>
            <a:xfrm>
              <a:off x="2503124" y="5657880"/>
              <a:ext cx="1314226" cy="253916"/>
            </a:xfrm>
            <a:prstGeom prst="rect">
              <a:avLst/>
            </a:prstGeom>
          </p:spPr>
          <p:txBody>
            <a:bodyPr wrap="square">
              <a:spAutoFit/>
            </a:bodyPr>
            <a:lstStyle/>
            <a:p>
              <a:r>
                <a:rPr lang="en-US" sz="1000" dirty="0">
                  <a:solidFill>
                    <a:schemeClr val="bg1"/>
                  </a:solidFill>
                  <a:latin typeface="Arial"/>
                  <a:cs typeface="Arial"/>
                </a:rPr>
                <a:t>Watch this session</a:t>
              </a:r>
              <a:endParaRPr lang="en-US" sz="1000" dirty="0">
                <a:solidFill>
                  <a:schemeClr val="bg1"/>
                </a:solidFill>
                <a:latin typeface="Arial"/>
                <a:cs typeface="Arial"/>
                <a:hlinkClick r:id="rId2">
                  <a:extLst>
                    <a:ext uri="{A12FA001-AC4F-418D-AE19-62706E023703}">
                      <ahyp:hlinkClr xmlns="" xmlns:ahyp="http://schemas.microsoft.com/office/drawing/2018/hyperlinkcolor" val="tx"/>
                    </a:ext>
                  </a:extLst>
                </a:hlinkClick>
              </a:endParaRPr>
            </a:p>
          </p:txBody>
        </p:sp>
      </p:grpSp>
      <p:pic>
        <p:nvPicPr>
          <p:cNvPr id="91" name="Picture 90"/>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12276" y="5558843"/>
            <a:ext cx="1663775" cy="230403"/>
          </a:xfrm>
          <a:prstGeom prst="rect">
            <a:avLst/>
          </a:prstGeom>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73466" y="3684127"/>
            <a:ext cx="1932083" cy="2227185"/>
          </a:xfrm>
          <a:prstGeom prst="rect">
            <a:avLst/>
          </a:prstGeom>
        </p:spPr>
      </p:pic>
      <p:sp>
        <p:nvSpPr>
          <p:cNvPr id="92" name="Rectangle 91"/>
          <p:cNvSpPr/>
          <p:nvPr/>
        </p:nvSpPr>
        <p:spPr>
          <a:xfrm>
            <a:off x="-1" y="6815472"/>
            <a:ext cx="7505701" cy="1970742"/>
          </a:xfrm>
          <a:prstGeom prst="rect">
            <a:avLst/>
          </a:prstGeom>
          <a:solidFill>
            <a:srgbClr val="007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319843" y="7563432"/>
            <a:ext cx="4558000" cy="600164"/>
          </a:xfrm>
          <a:prstGeom prst="rect">
            <a:avLst/>
          </a:prstGeom>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“It's going to be really important to think that the small to medium size business can do the same” (to create a lot of opportunities to the </a:t>
            </a:r>
            <a:r>
              <a:rPr lang="en-US" sz="1100" dirty="0" err="1">
                <a:solidFill>
                  <a:schemeClr val="bg1"/>
                </a:solidFill>
                <a:latin typeface="Arial" panose="020B0604020202020204" pitchFamily="34" charset="0"/>
                <a:cs typeface="Arial" panose="020B0604020202020204" pitchFamily="34" charset="0"/>
              </a:rPr>
              <a:t>neurodiverse</a:t>
            </a:r>
            <a:r>
              <a:rPr lang="en-US" sz="1100" dirty="0">
                <a:solidFill>
                  <a:schemeClr val="bg1"/>
                </a:solidFill>
                <a:latin typeface="Arial" panose="020B0604020202020204" pitchFamily="34" charset="0"/>
                <a:cs typeface="Arial" panose="020B0604020202020204" pitchFamily="34" charset="0"/>
              </a:rPr>
              <a:t> individuals)</a:t>
            </a:r>
          </a:p>
        </p:txBody>
      </p:sp>
      <p:sp>
        <p:nvSpPr>
          <p:cNvPr id="108" name="Rectangle 107"/>
          <p:cNvSpPr/>
          <p:nvPr/>
        </p:nvSpPr>
        <p:spPr>
          <a:xfrm>
            <a:off x="2319843" y="6913583"/>
            <a:ext cx="4319726" cy="584775"/>
          </a:xfrm>
          <a:prstGeom prst="rect">
            <a:avLst/>
          </a:prstGeom>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Dr. Lawrence Fung </a:t>
            </a:r>
          </a:p>
          <a:p>
            <a:r>
              <a:rPr lang="en-US" sz="1000" dirty="0">
                <a:solidFill>
                  <a:schemeClr val="bg1"/>
                </a:solidFill>
                <a:latin typeface="Arial" panose="020B0604020202020204" pitchFamily="34" charset="0"/>
                <a:cs typeface="Arial" panose="020B0604020202020204" pitchFamily="34" charset="0"/>
              </a:rPr>
              <a:t>M.D. Ph. D., Director of the </a:t>
            </a:r>
            <a:r>
              <a:rPr lang="en-US" sz="1000" dirty="0" err="1">
                <a:solidFill>
                  <a:schemeClr val="bg1"/>
                </a:solidFill>
                <a:latin typeface="Arial" panose="020B0604020202020204" pitchFamily="34" charset="0"/>
                <a:cs typeface="Arial" panose="020B0604020202020204" pitchFamily="34" charset="0"/>
              </a:rPr>
              <a:t>Standford</a:t>
            </a:r>
            <a:r>
              <a:rPr lang="en-US" sz="1000" dirty="0">
                <a:solidFill>
                  <a:schemeClr val="bg1"/>
                </a:solidFill>
                <a:latin typeface="Arial" panose="020B0604020202020204" pitchFamily="34" charset="0"/>
                <a:cs typeface="Arial" panose="020B0604020202020204" pitchFamily="34" charset="0"/>
              </a:rPr>
              <a:t>  Neurodiversity Project, a Founding Director of  a Special Interest Group on Neurodiversity </a:t>
            </a:r>
            <a:endParaRPr lang="en-US" sz="1000" dirty="0">
              <a:solidFill>
                <a:schemeClr val="bg1"/>
              </a:solidFill>
              <a:latin typeface="Arial" panose="020B0604020202020204" pitchFamily="34" charset="0"/>
              <a:cs typeface="Arial" panose="020B0604020202020204" pitchFamily="34" charset="0"/>
              <a:hlinkClick r:id="rId9"/>
            </a:endParaRPr>
          </a:p>
        </p:txBody>
      </p:sp>
      <p:grpSp>
        <p:nvGrpSpPr>
          <p:cNvPr id="116" name="Group 115"/>
          <p:cNvGrpSpPr/>
          <p:nvPr/>
        </p:nvGrpSpPr>
        <p:grpSpPr>
          <a:xfrm>
            <a:off x="2359939" y="8260606"/>
            <a:ext cx="1530773" cy="374792"/>
            <a:chOff x="2503124" y="5605196"/>
            <a:chExt cx="1530773" cy="374792"/>
          </a:xfrm>
        </p:grpSpPr>
        <p:pic>
          <p:nvPicPr>
            <p:cNvPr id="117" name="Picture 116">
              <a:hlinkClick r:id="rId2"/>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65320" y="5605196"/>
              <a:ext cx="368577" cy="374792"/>
            </a:xfrm>
            <a:prstGeom prst="rect">
              <a:avLst/>
            </a:prstGeom>
          </p:spPr>
        </p:pic>
        <p:sp>
          <p:nvSpPr>
            <p:cNvPr id="118" name="Rectangle 117"/>
            <p:cNvSpPr/>
            <p:nvPr/>
          </p:nvSpPr>
          <p:spPr>
            <a:xfrm>
              <a:off x="2503124" y="5657880"/>
              <a:ext cx="1314226" cy="253916"/>
            </a:xfrm>
            <a:prstGeom prst="rect">
              <a:avLst/>
            </a:prstGeom>
          </p:spPr>
          <p:txBody>
            <a:bodyPr wrap="square">
              <a:spAutoFit/>
            </a:bodyPr>
            <a:lstStyle/>
            <a:p>
              <a:r>
                <a:rPr lang="en-US" sz="1000" dirty="0">
                  <a:solidFill>
                    <a:schemeClr val="bg1"/>
                  </a:solidFill>
                  <a:latin typeface="Arial"/>
                  <a:cs typeface="Arial"/>
                </a:rPr>
                <a:t>Watch this session</a:t>
              </a:r>
              <a:endParaRPr lang="en-US" sz="1000" dirty="0">
                <a:solidFill>
                  <a:schemeClr val="bg1"/>
                </a:solidFill>
                <a:latin typeface="Arial"/>
                <a:cs typeface="Arial"/>
                <a:hlinkClick r:id="rId2">
                  <a:extLst>
                    <a:ext uri="{A12FA001-AC4F-418D-AE19-62706E023703}">
                      <ahyp:hlinkClr xmlns="" xmlns:ahyp="http://schemas.microsoft.com/office/drawing/2018/hyperlinkcolor" val="tx"/>
                    </a:ext>
                  </a:extLst>
                </a:hlinkClick>
              </a:endParaRPr>
            </a:p>
          </p:txBody>
        </p:sp>
      </p:grpSp>
      <p:pic>
        <p:nvPicPr>
          <p:cNvPr id="119" name="Picture 1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6859" y="8163596"/>
            <a:ext cx="925455" cy="458101"/>
          </a:xfrm>
          <a:prstGeom prst="rect">
            <a:avLst/>
          </a:prstGeom>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11680" y="6815472"/>
            <a:ext cx="1914803" cy="2321358"/>
          </a:xfrm>
          <a:prstGeom prst="rect">
            <a:avLst/>
          </a:prstGeom>
        </p:spPr>
      </p:pic>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19</a:t>
            </a:fld>
            <a:endParaRPr lang="en-US" dirty="0"/>
          </a:p>
        </p:txBody>
      </p:sp>
    </p:spTree>
    <p:extLst>
      <p:ext uri="{BB962C8B-B14F-4D97-AF65-F5344CB8AC3E}">
        <p14:creationId xmlns:p14="http://schemas.microsoft.com/office/powerpoint/2010/main" val="175923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00" y="0"/>
            <a:ext cx="7757652" cy="100584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0" name="Picture 4" descr="Businessman hold graph, arrow of positive growth icon.pointing at creative business chart with upward arrows.financial, business growth concept.low polygonal.increased sales, or increased value"/>
          <p:cNvPicPr>
            <a:picLocks noChangeAspect="1" noChangeArrowheads="1"/>
          </p:cNvPicPr>
          <p:nvPr/>
        </p:nvPicPr>
        <p:blipFill rotWithShape="1">
          <a:blip r:embed="rId3">
            <a:extLst>
              <a:ext uri="{28A0092B-C50C-407E-A947-70E740481C1C}">
                <a14:useLocalDpi xmlns:a14="http://schemas.microsoft.com/office/drawing/2010/main" val="0"/>
              </a:ext>
            </a:extLst>
          </a:blip>
          <a:srcRect l="44766" r="3662"/>
          <a:stretch/>
        </p:blipFill>
        <p:spPr bwMode="auto">
          <a:xfrm>
            <a:off x="-14000" y="0"/>
            <a:ext cx="7787149" cy="10058400"/>
          </a:xfrm>
          <a:prstGeom prst="rect">
            <a:avLst/>
          </a:prstGeom>
          <a:solidFill>
            <a:srgbClr val="F27025"/>
          </a:solidFill>
        </p:spPr>
      </p:pic>
      <p:sp>
        <p:nvSpPr>
          <p:cNvPr id="14" name="TextBox 13"/>
          <p:cNvSpPr txBox="1"/>
          <p:nvPr/>
        </p:nvSpPr>
        <p:spPr>
          <a:xfrm>
            <a:off x="710764" y="7948166"/>
            <a:ext cx="4542505" cy="1464568"/>
          </a:xfrm>
          <a:prstGeom prst="rect">
            <a:avLst/>
          </a:prstGeom>
          <a:noFill/>
        </p:spPr>
        <p:txBody>
          <a:bodyPr wrap="square" rtlCol="0">
            <a:spAutoFit/>
          </a:bodyPr>
          <a:lstStyle/>
          <a:p>
            <a:pPr>
              <a:lnSpc>
                <a:spcPts val="5300"/>
              </a:lnSpc>
            </a:pPr>
            <a:r>
              <a:rPr lang="en-US" sz="5400" dirty="0">
                <a:solidFill>
                  <a:schemeClr val="bg1"/>
                </a:solidFill>
                <a:latin typeface="Arial" panose="020B0604020202020204" pitchFamily="34" charset="0"/>
                <a:cs typeface="Arial" panose="020B0604020202020204" pitchFamily="34" charset="0"/>
              </a:rPr>
              <a:t>Accelerating </a:t>
            </a:r>
          </a:p>
          <a:p>
            <a:pPr>
              <a:lnSpc>
                <a:spcPts val="5300"/>
              </a:lnSpc>
            </a:pPr>
            <a:r>
              <a:rPr lang="en-US" sz="5400" dirty="0">
                <a:solidFill>
                  <a:schemeClr val="bg1"/>
                </a:solidFill>
                <a:latin typeface="Arial" panose="020B0604020202020204" pitchFamily="34" charset="0"/>
                <a:cs typeface="Arial" panose="020B0604020202020204" pitchFamily="34" charset="0"/>
              </a:rPr>
              <a:t>Growth</a:t>
            </a:r>
          </a:p>
        </p:txBody>
      </p:sp>
      <p:sp>
        <p:nvSpPr>
          <p:cNvPr id="16" name="Rectangle 15"/>
          <p:cNvSpPr/>
          <p:nvPr/>
        </p:nvSpPr>
        <p:spPr>
          <a:xfrm>
            <a:off x="533400" y="7874000"/>
            <a:ext cx="47625" cy="1612900"/>
          </a:xfrm>
          <a:prstGeom prst="rect">
            <a:avLst/>
          </a:prstGeom>
          <a:solidFill>
            <a:srgbClr val="F27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2</a:t>
            </a:fld>
            <a:endParaRPr lang="en-US" dirty="0"/>
          </a:p>
        </p:txBody>
      </p:sp>
    </p:spTree>
    <p:extLst>
      <p:ext uri="{BB962C8B-B14F-4D97-AF65-F5344CB8AC3E}">
        <p14:creationId xmlns:p14="http://schemas.microsoft.com/office/powerpoint/2010/main" val="1117146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5C1E1F21-43C9-C583-9401-0DBFEE778A02}"/>
              </a:ext>
            </a:extLst>
          </p:cNvPr>
          <p:cNvSpPr/>
          <p:nvPr/>
        </p:nvSpPr>
        <p:spPr>
          <a:xfrm>
            <a:off x="793" y="4079464"/>
            <a:ext cx="7505701" cy="2372135"/>
          </a:xfrm>
          <a:prstGeom prst="rect">
            <a:avLst/>
          </a:prstGeom>
          <a:solidFill>
            <a:srgbClr val="007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4C527110-9867-4005-9206-5D95C1CE448E}"/>
              </a:ext>
            </a:extLst>
          </p:cNvPr>
          <p:cNvSpPr txBox="1"/>
          <p:nvPr/>
        </p:nvSpPr>
        <p:spPr>
          <a:xfrm>
            <a:off x="209837" y="1104852"/>
            <a:ext cx="6660862" cy="369332"/>
          </a:xfrm>
          <a:prstGeom prst="rect">
            <a:avLst/>
          </a:prstGeom>
          <a:noFill/>
        </p:spPr>
        <p:txBody>
          <a:bodyPr wrap="none" rtlCol="0">
            <a:spAutoFit/>
          </a:bodyPr>
          <a:lstStyle/>
          <a:p>
            <a:r>
              <a:rPr lang="en-US" dirty="0">
                <a:solidFill>
                  <a:srgbClr val="F27025"/>
                </a:solidFill>
                <a:latin typeface="Arial"/>
                <a:ea typeface="Roboto Condensed"/>
                <a:cs typeface="Arial"/>
              </a:rPr>
              <a:t>Merck, Accenture &amp; </a:t>
            </a:r>
            <a:r>
              <a:rPr lang="en-US" dirty="0" err="1">
                <a:solidFill>
                  <a:srgbClr val="F27025"/>
                </a:solidFill>
                <a:latin typeface="Arial"/>
                <a:ea typeface="Roboto Condensed"/>
                <a:cs typeface="Arial"/>
              </a:rPr>
              <a:t>Rangam</a:t>
            </a:r>
            <a:r>
              <a:rPr lang="en-US" dirty="0">
                <a:solidFill>
                  <a:srgbClr val="F27025"/>
                </a:solidFill>
                <a:latin typeface="Arial"/>
                <a:ea typeface="Roboto Condensed"/>
                <a:cs typeface="Arial"/>
              </a:rPr>
              <a:t> Partnership for Disability Inclusion</a:t>
            </a:r>
            <a:endParaRPr lang="en-US" dirty="0">
              <a:solidFill>
                <a:srgbClr val="F27025"/>
              </a:solidFill>
              <a:latin typeface="Arial" panose="020B0604020202020204" pitchFamily="34" charset="0"/>
              <a:cs typeface="Arial" panose="020B0604020202020204" pitchFamily="34" charset="0"/>
            </a:endParaRPr>
          </a:p>
        </p:txBody>
      </p:sp>
      <p:pic>
        <p:nvPicPr>
          <p:cNvPr id="51" name="Picture 4" descr="Logo, company name&#10;&#10;Description automatically generated">
            <a:extLst>
              <a:ext uri="{FF2B5EF4-FFF2-40B4-BE49-F238E27FC236}">
                <a16:creationId xmlns="" xmlns:a16="http://schemas.microsoft.com/office/drawing/2014/main" id="{699CF67D-3E1C-4226-A4AD-CF66A958985A}"/>
              </a:ext>
            </a:extLst>
          </p:cNvPr>
          <p:cNvPicPr>
            <a:picLocks noChangeAspect="1"/>
          </p:cNvPicPr>
          <p:nvPr/>
        </p:nvPicPr>
        <p:blipFill>
          <a:blip r:embed="rId2"/>
          <a:stretch>
            <a:fillRect/>
          </a:stretch>
        </p:blipFill>
        <p:spPr>
          <a:xfrm>
            <a:off x="277606" y="2498875"/>
            <a:ext cx="3011242" cy="814206"/>
          </a:xfrm>
          <a:prstGeom prst="rect">
            <a:avLst/>
          </a:prstGeom>
        </p:spPr>
      </p:pic>
      <p:sp>
        <p:nvSpPr>
          <p:cNvPr id="26" name="Rectangle 25"/>
          <p:cNvSpPr/>
          <p:nvPr/>
        </p:nvSpPr>
        <p:spPr>
          <a:xfrm>
            <a:off x="3540268" y="5138134"/>
            <a:ext cx="3746799" cy="600164"/>
          </a:xfrm>
          <a:prstGeom prst="rect">
            <a:avLst/>
          </a:prstGeom>
        </p:spPr>
        <p:txBody>
          <a:bodyPr wrap="square" lIns="91440" tIns="45720" rIns="91440" bIns="45720" anchor="t">
            <a:spAutoFit/>
          </a:bodyPr>
          <a:lstStyle/>
          <a:p>
            <a:r>
              <a:rPr lang="en-US" sz="1100" dirty="0">
                <a:solidFill>
                  <a:schemeClr val="bg1"/>
                </a:solidFill>
                <a:latin typeface="Arial"/>
                <a:ea typeface="+mn-lt"/>
                <a:cs typeface="Arial"/>
              </a:rPr>
              <a:t>“I was very surprised how kind and compassionate everyone at Rangam, Accenture and Merck is. It has been a very positive experience so far.”</a:t>
            </a:r>
          </a:p>
        </p:txBody>
      </p:sp>
      <p:cxnSp>
        <p:nvCxnSpPr>
          <p:cNvPr id="28" name="Straight Connector 27"/>
          <p:cNvCxnSpPr/>
          <p:nvPr/>
        </p:nvCxnSpPr>
        <p:spPr>
          <a:xfrm>
            <a:off x="3152462" y="4934656"/>
            <a:ext cx="3022011"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4A078DCF-FC9A-47D5-9DA7-1F33297373A6}"/>
              </a:ext>
            </a:extLst>
          </p:cNvPr>
          <p:cNvSpPr txBox="1"/>
          <p:nvPr/>
        </p:nvSpPr>
        <p:spPr>
          <a:xfrm>
            <a:off x="3152463" y="4341617"/>
            <a:ext cx="43532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Arial"/>
                <a:ea typeface="+mn-lt"/>
                <a:cs typeface="Arial"/>
              </a:rPr>
              <a:t>Jila Naraghi</a:t>
            </a:r>
            <a:r>
              <a:rPr lang="en-US" sz="2000" b="1" dirty="0">
                <a:solidFill>
                  <a:schemeClr val="bg1"/>
                </a:solidFill>
                <a:latin typeface="Arial" panose="020B0604020202020204" pitchFamily="34" charset="0"/>
                <a:ea typeface="+mn-lt"/>
                <a:cs typeface="Arial" panose="020B0604020202020204" pitchFamily="34" charset="0"/>
              </a:rPr>
              <a:t/>
            </a:r>
            <a:br>
              <a:rPr lang="en-US" sz="2000" b="1" dirty="0">
                <a:solidFill>
                  <a:schemeClr val="bg1"/>
                </a:solidFill>
                <a:latin typeface="Arial" panose="020B0604020202020204" pitchFamily="34" charset="0"/>
                <a:ea typeface="+mn-lt"/>
                <a:cs typeface="Arial" panose="020B0604020202020204" pitchFamily="34" charset="0"/>
              </a:rPr>
            </a:br>
            <a:r>
              <a:rPr lang="en-US" sz="1000" dirty="0">
                <a:solidFill>
                  <a:schemeClr val="bg1"/>
                </a:solidFill>
                <a:latin typeface="Arial"/>
                <a:ea typeface="+mn-lt"/>
                <a:cs typeface="Arial"/>
              </a:rPr>
              <a:t>Rangam SourceAbled team member and new hire for Accenture at Merck</a:t>
            </a:r>
            <a:endParaRPr lang="en-US" sz="1000" dirty="0">
              <a:solidFill>
                <a:schemeClr val="bg1"/>
              </a:solidFill>
              <a:latin typeface="Arial"/>
              <a:cs typeface="Arial"/>
            </a:endParaRPr>
          </a:p>
        </p:txBody>
      </p:sp>
      <p:pic>
        <p:nvPicPr>
          <p:cNvPr id="41" name="Picture 8" descr="A picture containing text, clipart&#10;&#10;Description automatically generated">
            <a:extLst>
              <a:ext uri="{FF2B5EF4-FFF2-40B4-BE49-F238E27FC236}">
                <a16:creationId xmlns="" xmlns:a16="http://schemas.microsoft.com/office/drawing/2014/main" id="{DFC0CE0B-EB0B-4605-B143-6CE9235AF992}"/>
              </a:ext>
            </a:extLst>
          </p:cNvPr>
          <p:cNvPicPr>
            <a:picLocks noChangeAspect="1"/>
          </p:cNvPicPr>
          <p:nvPr/>
        </p:nvPicPr>
        <p:blipFill>
          <a:blip r:embed="rId3"/>
          <a:stretch>
            <a:fillRect/>
          </a:stretch>
        </p:blipFill>
        <p:spPr>
          <a:xfrm>
            <a:off x="4546061" y="5996499"/>
            <a:ext cx="799742" cy="214857"/>
          </a:xfrm>
          <a:prstGeom prst="rect">
            <a:avLst/>
          </a:prstGeom>
        </p:spPr>
      </p:pic>
      <p:pic>
        <p:nvPicPr>
          <p:cNvPr id="42" name="Picture 9" descr="Logo&#10;&#10;Description automatically generated">
            <a:extLst>
              <a:ext uri="{FF2B5EF4-FFF2-40B4-BE49-F238E27FC236}">
                <a16:creationId xmlns="" xmlns:a16="http://schemas.microsoft.com/office/drawing/2014/main" id="{1AEAFB41-CE71-4BD0-B683-D9188CBE534A}"/>
              </a:ext>
            </a:extLst>
          </p:cNvPr>
          <p:cNvPicPr>
            <a:picLocks noChangeAspect="1"/>
          </p:cNvPicPr>
          <p:nvPr/>
        </p:nvPicPr>
        <p:blipFill>
          <a:blip r:embed="rId4"/>
          <a:stretch>
            <a:fillRect/>
          </a:stretch>
        </p:blipFill>
        <p:spPr>
          <a:xfrm>
            <a:off x="3346452" y="6034395"/>
            <a:ext cx="834514" cy="238696"/>
          </a:xfrm>
          <a:prstGeom prst="rect">
            <a:avLst/>
          </a:prstGeom>
        </p:spPr>
      </p:pic>
      <p:sp>
        <p:nvSpPr>
          <p:cNvPr id="52" name="TextBox 51">
            <a:extLst>
              <a:ext uri="{FF2B5EF4-FFF2-40B4-BE49-F238E27FC236}">
                <a16:creationId xmlns="" xmlns:a16="http://schemas.microsoft.com/office/drawing/2014/main" id="{D5F0ECBB-DAEA-4AF8-9FEB-588F17E664B7}"/>
              </a:ext>
            </a:extLst>
          </p:cNvPr>
          <p:cNvSpPr txBox="1"/>
          <p:nvPr/>
        </p:nvSpPr>
        <p:spPr>
          <a:xfrm>
            <a:off x="237366" y="3347040"/>
            <a:ext cx="7268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Merck and Accenture launched a joint program called capABILITY in Action to hire neurodivergent talent and are partnering with Rangam, a global workforce solutions company. </a:t>
            </a:r>
          </a:p>
          <a:p>
            <a:r>
              <a:rPr lang="en-US" sz="1200" i="1" dirty="0">
                <a:latin typeface="Arial" panose="020B0604020202020204" pitchFamily="34" charset="0"/>
                <a:ea typeface="+mn-lt"/>
                <a:cs typeface="Arial" panose="020B0604020202020204" pitchFamily="34" charset="0"/>
              </a:rPr>
              <a:t>Link to the article</a:t>
            </a:r>
            <a:r>
              <a:rPr lang="en-US" sz="1200" dirty="0">
                <a:latin typeface="Arial" panose="020B0604020202020204" pitchFamily="34" charset="0"/>
                <a:ea typeface="+mn-lt"/>
                <a:cs typeface="Arial" panose="020B0604020202020204" pitchFamily="34" charset="0"/>
              </a:rPr>
              <a:t> </a:t>
            </a:r>
            <a:r>
              <a:rPr lang="en-US" sz="1200" i="1" dirty="0">
                <a:latin typeface="Arial" panose="020B0604020202020204" pitchFamily="34" charset="0"/>
                <a:ea typeface="+mn-lt"/>
                <a:cs typeface="Arial" panose="020B0604020202020204" pitchFamily="34" charset="0"/>
              </a:rPr>
              <a:t>-</a:t>
            </a:r>
            <a:r>
              <a:rPr lang="en-US" sz="1200" dirty="0">
                <a:latin typeface="Arial" panose="020B0604020202020204" pitchFamily="34" charset="0"/>
                <a:ea typeface="+mn-lt"/>
                <a:cs typeface="Arial" panose="020B0604020202020204" pitchFamily="34" charset="0"/>
              </a:rPr>
              <a:t> </a:t>
            </a:r>
            <a:r>
              <a:rPr lang="en-US" sz="1200" dirty="0">
                <a:latin typeface="Arial" panose="020B0604020202020204" pitchFamily="34" charset="0"/>
                <a:cs typeface="Arial" panose="020B0604020202020204" pitchFamily="34" charset="0"/>
                <a:hlinkClick r:id="rId5"/>
              </a:rPr>
              <a:t>Inspiring innovation through diversity and inclusion - Merck.com</a:t>
            </a:r>
            <a:endParaRPr lang="en-US" sz="12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11112" y="405988"/>
            <a:ext cx="1917833"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Testimonials</a:t>
            </a:r>
          </a:p>
        </p:txBody>
      </p:sp>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33" y="4207283"/>
            <a:ext cx="2429596" cy="2851789"/>
          </a:xfrm>
          <a:prstGeom prst="rect">
            <a:avLst/>
          </a:prstGeom>
          <a:ln w="28575">
            <a:solidFill>
              <a:srgbClr val="005E8A"/>
            </a:solidFill>
          </a:ln>
        </p:spPr>
      </p:pic>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20</a:t>
            </a:fld>
            <a:endParaRPr lang="en-US" dirty="0"/>
          </a:p>
        </p:txBody>
      </p:sp>
    </p:spTree>
    <p:extLst>
      <p:ext uri="{BB962C8B-B14F-4D97-AF65-F5344CB8AC3E}">
        <p14:creationId xmlns:p14="http://schemas.microsoft.com/office/powerpoint/2010/main" val="153788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530" y="373510"/>
            <a:ext cx="3895618" cy="553998"/>
          </a:xfrm>
          <a:prstGeom prst="rect">
            <a:avLst/>
          </a:prstGeom>
        </p:spPr>
        <p:txBody>
          <a:bodyPr wrap="none">
            <a:spAutoFit/>
          </a:bodyPr>
          <a:lstStyle/>
          <a:p>
            <a:r>
              <a:rPr lang="en-US" sz="3000" dirty="0">
                <a:solidFill>
                  <a:srgbClr val="005E8A"/>
                </a:solidFill>
                <a:latin typeface="Arial Narrow" panose="020B0606020202030204" pitchFamily="34" charset="0"/>
              </a:rPr>
              <a:t>Celebrating and Education</a:t>
            </a:r>
          </a:p>
        </p:txBody>
      </p:sp>
      <p:sp>
        <p:nvSpPr>
          <p:cNvPr id="6" name="Rectangle 5"/>
          <p:cNvSpPr/>
          <p:nvPr/>
        </p:nvSpPr>
        <p:spPr>
          <a:xfrm>
            <a:off x="2575554" y="7149415"/>
            <a:ext cx="4930146" cy="1169551"/>
          </a:xfrm>
          <a:prstGeom prst="rect">
            <a:avLst/>
          </a:prstGeom>
        </p:spPr>
        <p:txBody>
          <a:bodyPr wrap="square">
            <a:spAutoFit/>
          </a:bodyPr>
          <a:lstStyle/>
          <a:p>
            <a:r>
              <a:rPr lang="en-IN" sz="1400" dirty="0">
                <a:solidFill>
                  <a:schemeClr val="tx1">
                    <a:lumMod val="95000"/>
                    <a:lumOff val="5000"/>
                  </a:schemeClr>
                </a:solidFill>
                <a:latin typeface="Arial" panose="020B0604020202020204" pitchFamily="34" charset="0"/>
                <a:cs typeface="Arial" panose="020B0604020202020204" pitchFamily="34" charset="0"/>
              </a:rPr>
              <a:t>Hiring autistic and </a:t>
            </a:r>
            <a:r>
              <a:rPr lang="en-IN" sz="1400" dirty="0" err="1">
                <a:solidFill>
                  <a:schemeClr val="tx1">
                    <a:lumMod val="95000"/>
                    <a:lumOff val="5000"/>
                  </a:schemeClr>
                </a:solidFill>
                <a:latin typeface="Arial" panose="020B0604020202020204" pitchFamily="34" charset="0"/>
                <a:cs typeface="Arial" panose="020B0604020202020204" pitchFamily="34" charset="0"/>
              </a:rPr>
              <a:t>neurodiverse</a:t>
            </a:r>
            <a:r>
              <a:rPr lang="en-IN" sz="1400" dirty="0">
                <a:solidFill>
                  <a:schemeClr val="tx1">
                    <a:lumMod val="95000"/>
                    <a:lumOff val="5000"/>
                  </a:schemeClr>
                </a:solidFill>
                <a:latin typeface="Arial" panose="020B0604020202020204" pitchFamily="34" charset="0"/>
                <a:cs typeface="Arial" panose="020B0604020202020204" pitchFamily="34" charset="0"/>
              </a:rPr>
              <a:t> individuals has been a game-changer for JPMorgan Chase. From a career progression perspective, JPMorgan Chase is all-set to level up support, enablement, accessibility, accommodation, and belonging to embrace autistic and </a:t>
            </a:r>
            <a:r>
              <a:rPr lang="en-IN" sz="1400" dirty="0" err="1">
                <a:solidFill>
                  <a:schemeClr val="tx1">
                    <a:lumMod val="95000"/>
                    <a:lumOff val="5000"/>
                  </a:schemeClr>
                </a:solidFill>
                <a:latin typeface="Arial" panose="020B0604020202020204" pitchFamily="34" charset="0"/>
                <a:cs typeface="Arial" panose="020B0604020202020204" pitchFamily="34" charset="0"/>
              </a:rPr>
              <a:t>neurodiverse</a:t>
            </a:r>
            <a:r>
              <a:rPr lang="en-IN" sz="1400" dirty="0">
                <a:solidFill>
                  <a:schemeClr val="tx1">
                    <a:lumMod val="95000"/>
                    <a:lumOff val="5000"/>
                  </a:schemeClr>
                </a:solidFill>
                <a:latin typeface="Arial" panose="020B0604020202020204" pitchFamily="34" charset="0"/>
                <a:cs typeface="Arial" panose="020B0604020202020204" pitchFamily="34" charset="0"/>
              </a:rPr>
              <a:t> talents. </a:t>
            </a:r>
            <a:endParaRPr lang="en-US" sz="14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0242" name="Picture 2" descr="Guy shows document to a girl. group of young freelancers in the office have conversation and working Free Photo"/>
          <p:cNvPicPr>
            <a:picLocks noChangeAspect="1" noChangeArrowheads="1"/>
          </p:cNvPicPr>
          <p:nvPr/>
        </p:nvPicPr>
        <p:blipFill rotWithShape="1">
          <a:blip r:embed="rId2">
            <a:extLst>
              <a:ext uri="{28A0092B-C50C-407E-A947-70E740481C1C}">
                <a14:useLocalDpi xmlns:a14="http://schemas.microsoft.com/office/drawing/2010/main" val="0"/>
              </a:ext>
            </a:extLst>
          </a:blip>
          <a:srcRect l="8962" t="6711" b="6903"/>
          <a:stretch/>
        </p:blipFill>
        <p:spPr bwMode="auto">
          <a:xfrm>
            <a:off x="0" y="1539240"/>
            <a:ext cx="4954049" cy="31389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EBDC74E-8728-4B06-BAE1-98FEEE72E299}"/>
              </a:ext>
            </a:extLst>
          </p:cNvPr>
          <p:cNvSpPr txBox="1"/>
          <p:nvPr/>
        </p:nvSpPr>
        <p:spPr>
          <a:xfrm>
            <a:off x="221050" y="827016"/>
            <a:ext cx="3091744" cy="369332"/>
          </a:xfrm>
          <a:prstGeom prst="rect">
            <a:avLst/>
          </a:prstGeom>
          <a:noFill/>
        </p:spPr>
        <p:txBody>
          <a:bodyPr wrap="none" rtlCol="0">
            <a:spAutoFit/>
          </a:bodyPr>
          <a:lstStyle/>
          <a:p>
            <a:r>
              <a:rPr lang="en-US" dirty="0">
                <a:solidFill>
                  <a:srgbClr val="005E8A"/>
                </a:solidFill>
                <a:latin typeface="Arial Narrow" panose="020B0606020202030204" pitchFamily="34" charset="0"/>
              </a:rPr>
              <a:t>for Autism Neurodiversity Inclusion</a:t>
            </a:r>
          </a:p>
        </p:txBody>
      </p:sp>
      <p:sp>
        <p:nvSpPr>
          <p:cNvPr id="2" name="Rectangle 1"/>
          <p:cNvSpPr/>
          <p:nvPr/>
        </p:nvSpPr>
        <p:spPr>
          <a:xfrm>
            <a:off x="4333560" y="1"/>
            <a:ext cx="3438840" cy="5212079"/>
          </a:xfrm>
          <a:prstGeom prst="rect">
            <a:avLst/>
          </a:prstGeom>
          <a:solidFill>
            <a:srgbClr val="005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09679" y="591502"/>
            <a:ext cx="3067915" cy="3970318"/>
          </a:xfrm>
          <a:prstGeom prst="rect">
            <a:avLst/>
          </a:prstGeom>
        </p:spPr>
        <p:txBody>
          <a:bodyPr wrap="square">
            <a:spAutoFit/>
          </a:bodyPr>
          <a:lstStyle/>
          <a:p>
            <a:r>
              <a:rPr lang="en-IN" sz="1400" dirty="0">
                <a:solidFill>
                  <a:schemeClr val="bg1"/>
                </a:solidFill>
                <a:latin typeface="Arial" panose="020B0604020202020204" pitchFamily="34" charset="0"/>
                <a:cs typeface="Arial" panose="020B0604020202020204" pitchFamily="34" charset="0"/>
              </a:rPr>
              <a:t>As one of the leading employers globally, JPMorgan Chase continues to set the bar higher in every aspect of DEI&amp;B. JPMorgan Chase Chicago Technology team partnered with Rangam  to expand their hiring to the neurodiverse talent community.  Rangam provided training for the Chicago Tech Leaders on Inclusive Interviewing and Hiring Strategies and supporting autistic and neurodivergent employees. Rangam not only laid out a comprehensive training plan to meet JPMorgan’s specific needs, but also offered additional program management support through its SourceAbled solution.</a:t>
            </a:r>
          </a:p>
        </p:txBody>
      </p:sp>
      <p:sp>
        <p:nvSpPr>
          <p:cNvPr id="5" name="Rectangle 4"/>
          <p:cNvSpPr/>
          <p:nvPr/>
        </p:nvSpPr>
        <p:spPr>
          <a:xfrm>
            <a:off x="0" y="8778155"/>
            <a:ext cx="7772400" cy="749536"/>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970" t="1377" r="12002"/>
          <a:stretch/>
        </p:blipFill>
        <p:spPr>
          <a:xfrm>
            <a:off x="319214" y="6806632"/>
            <a:ext cx="2133600" cy="2721059"/>
          </a:xfrm>
          <a:prstGeom prst="rect">
            <a:avLst/>
          </a:prstGeom>
        </p:spPr>
      </p:pic>
      <p:sp>
        <p:nvSpPr>
          <p:cNvPr id="17" name="Rectangle 16">
            <a:extLst>
              <a:ext uri="{FF2B5EF4-FFF2-40B4-BE49-F238E27FC236}">
                <a16:creationId xmlns="" xmlns:a16="http://schemas.microsoft.com/office/drawing/2014/main" id="{4FBBB0A5-4D63-CA0D-55BB-0401FC4CE8E6}"/>
              </a:ext>
            </a:extLst>
          </p:cNvPr>
          <p:cNvSpPr/>
          <p:nvPr/>
        </p:nvSpPr>
        <p:spPr>
          <a:xfrm>
            <a:off x="2575554" y="8845735"/>
            <a:ext cx="3868249" cy="553998"/>
          </a:xfrm>
          <a:prstGeom prst="rect">
            <a:avLst/>
          </a:prstGeom>
        </p:spPr>
        <p:txBody>
          <a:bodyPr wrap="square">
            <a:spAutoFit/>
          </a:bodyPr>
          <a:lstStyle/>
          <a:p>
            <a:r>
              <a:rPr lang="en-IN" sz="1600" b="1" dirty="0">
                <a:solidFill>
                  <a:schemeClr val="bg1"/>
                </a:solidFill>
                <a:latin typeface="Arial" panose="020B0604020202020204" pitchFamily="34" charset="0"/>
                <a:cs typeface="Arial" panose="020B0604020202020204" pitchFamily="34" charset="0"/>
              </a:rPr>
              <a:t>Milan </a:t>
            </a:r>
            <a:r>
              <a:rPr lang="en-IN" sz="1600" b="1" dirty="0" err="1">
                <a:solidFill>
                  <a:schemeClr val="bg1"/>
                </a:solidFill>
                <a:latin typeface="Arial" panose="020B0604020202020204" pitchFamily="34" charset="0"/>
                <a:cs typeface="Arial" panose="020B0604020202020204" pitchFamily="34" charset="0"/>
              </a:rPr>
              <a:t>Chukurov</a:t>
            </a:r>
            <a:r>
              <a:rPr lang="en-IN" sz="1600" b="1" dirty="0">
                <a:solidFill>
                  <a:schemeClr val="bg1"/>
                </a:solidFill>
                <a:latin typeface="Arial" panose="020B0604020202020204" pitchFamily="34" charset="0"/>
                <a:cs typeface="Arial" panose="020B0604020202020204" pitchFamily="34" charset="0"/>
              </a:rPr>
              <a:t> </a:t>
            </a:r>
          </a:p>
          <a:p>
            <a:r>
              <a:rPr lang="en-IN" sz="1400" dirty="0">
                <a:solidFill>
                  <a:schemeClr val="bg1"/>
                </a:solidFill>
                <a:latin typeface="Arial" panose="020B0604020202020204" pitchFamily="34" charset="0"/>
                <a:cs typeface="Arial" panose="020B0604020202020204" pitchFamily="34" charset="0"/>
              </a:rPr>
              <a:t>Executive Director, JPMorgan Chase</a:t>
            </a:r>
            <a:endParaRPr lang="en-US" sz="1400"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304800" y="5520676"/>
            <a:ext cx="7200900" cy="1169551"/>
          </a:xfrm>
          <a:prstGeom prst="rect">
            <a:avLst/>
          </a:prstGeom>
        </p:spPr>
        <p:txBody>
          <a:bodyPr wrap="square">
            <a:spAutoFit/>
          </a:bodyPr>
          <a:lstStyle/>
          <a:p>
            <a:r>
              <a:rPr lang="en-IN" sz="1400" dirty="0">
                <a:solidFill>
                  <a:schemeClr val="tx1">
                    <a:lumMod val="95000"/>
                    <a:lumOff val="5000"/>
                  </a:schemeClr>
                </a:solidFill>
                <a:latin typeface="Arial" panose="020B0604020202020204" pitchFamily="34" charset="0"/>
                <a:cs typeface="Arial" panose="020B0604020202020204" pitchFamily="34" charset="0"/>
              </a:rPr>
              <a:t>Milan </a:t>
            </a:r>
            <a:r>
              <a:rPr lang="en-IN" sz="1400" dirty="0" err="1">
                <a:solidFill>
                  <a:schemeClr val="tx1">
                    <a:lumMod val="95000"/>
                    <a:lumOff val="5000"/>
                  </a:schemeClr>
                </a:solidFill>
                <a:latin typeface="Arial" panose="020B0604020202020204" pitchFamily="34" charset="0"/>
                <a:cs typeface="Arial" panose="020B0604020202020204" pitchFamily="34" charset="0"/>
              </a:rPr>
              <a:t>Chukurov</a:t>
            </a:r>
            <a:r>
              <a:rPr lang="en-IN" sz="1400" dirty="0">
                <a:solidFill>
                  <a:schemeClr val="tx1">
                    <a:lumMod val="95000"/>
                    <a:lumOff val="5000"/>
                  </a:schemeClr>
                </a:solidFill>
                <a:latin typeface="Arial" panose="020B0604020202020204" pitchFamily="34" charset="0"/>
                <a:cs typeface="Arial" panose="020B0604020202020204" pitchFamily="34" charset="0"/>
              </a:rPr>
              <a:t>, Executive Director Production Management Wholesale Card Technology at JPMorgan Chase acknowledged the effectiveness of </a:t>
            </a:r>
            <a:r>
              <a:rPr lang="en-IN" sz="1400" dirty="0" err="1">
                <a:solidFill>
                  <a:schemeClr val="tx1">
                    <a:lumMod val="95000"/>
                    <a:lumOff val="5000"/>
                  </a:schemeClr>
                </a:solidFill>
                <a:latin typeface="Arial" panose="020B0604020202020204" pitchFamily="34" charset="0"/>
                <a:cs typeface="Arial" panose="020B0604020202020204" pitchFamily="34" charset="0"/>
              </a:rPr>
              <a:t>Rangam</a:t>
            </a:r>
            <a:r>
              <a:rPr lang="en-IN" sz="1400" dirty="0">
                <a:solidFill>
                  <a:schemeClr val="tx1">
                    <a:lumMod val="95000"/>
                    <a:lumOff val="5000"/>
                  </a:schemeClr>
                </a:solidFill>
                <a:latin typeface="Arial" panose="020B0604020202020204" pitchFamily="34" charset="0"/>
                <a:cs typeface="Arial" panose="020B0604020202020204" pitchFamily="34" charset="0"/>
              </a:rPr>
              <a:t> training programs for both the employee and the employer. Along with creating seamless hiring and onboarding experiences for autistic and neurodivergent individuals, training programs also improved the social skills and day-to-day accommodations at JPMorgan Chase. </a:t>
            </a:r>
          </a:p>
        </p:txBody>
      </p:sp>
      <p:sp>
        <p:nvSpPr>
          <p:cNvPr id="8" name="Slide Number Placeholder 7"/>
          <p:cNvSpPr>
            <a:spLocks noGrp="1"/>
          </p:cNvSpPr>
          <p:nvPr>
            <p:ph type="sldNum" sz="quarter" idx="4"/>
          </p:nvPr>
        </p:nvSpPr>
        <p:spPr>
          <a:xfrm>
            <a:off x="5489258" y="9322649"/>
            <a:ext cx="1748790" cy="535517"/>
          </a:xfrm>
        </p:spPr>
        <p:txBody>
          <a:bodyPr/>
          <a:lstStyle/>
          <a:p>
            <a:fld id="{4214AEB2-FC4A-4662-932E-4984B403FFC7}" type="slidenum">
              <a:rPr lang="en-US" smtClean="0"/>
              <a:pPr/>
              <a:t>21</a:t>
            </a:fld>
            <a:endParaRPr lang="en-US" dirty="0"/>
          </a:p>
        </p:txBody>
      </p:sp>
    </p:spTree>
    <p:extLst>
      <p:ext uri="{BB962C8B-B14F-4D97-AF65-F5344CB8AC3E}">
        <p14:creationId xmlns:p14="http://schemas.microsoft.com/office/powerpoint/2010/main" val="2765670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8350039"/>
            <a:ext cx="7772400" cy="963547"/>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658222"/>
            <a:ext cx="7772400" cy="963547"/>
          </a:xfrm>
          <a:prstGeom prst="rect">
            <a:avLst/>
          </a:prstGeom>
          <a:solidFill>
            <a:srgbClr val="005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B73EFB1E-2D9A-F986-605E-2176CB1481E2}"/>
              </a:ext>
            </a:extLst>
          </p:cNvPr>
          <p:cNvSpPr/>
          <p:nvPr/>
        </p:nvSpPr>
        <p:spPr>
          <a:xfrm>
            <a:off x="3234940" y="3769269"/>
            <a:ext cx="2863733" cy="769441"/>
          </a:xfrm>
          <a:prstGeom prst="rect">
            <a:avLst/>
          </a:prstGeom>
        </p:spPr>
        <p:txBody>
          <a:bodyPr wrap="square">
            <a:spAutoFit/>
          </a:bodyPr>
          <a:lstStyle/>
          <a:p>
            <a:r>
              <a:rPr lang="en-IN" sz="1600" b="1" dirty="0">
                <a:solidFill>
                  <a:schemeClr val="bg1"/>
                </a:solidFill>
                <a:latin typeface="Arial" panose="020B0604020202020204" pitchFamily="34" charset="0"/>
                <a:cs typeface="Arial" panose="020B0604020202020204" pitchFamily="34" charset="0"/>
              </a:rPr>
              <a:t>Matt Adams  </a:t>
            </a:r>
          </a:p>
          <a:p>
            <a:r>
              <a:rPr lang="en-IN" sz="1400" dirty="0">
                <a:solidFill>
                  <a:schemeClr val="bg1"/>
                </a:solidFill>
                <a:latin typeface="Arial" panose="020B0604020202020204" pitchFamily="34" charset="0"/>
                <a:cs typeface="Arial" panose="020B0604020202020204" pitchFamily="34" charset="0"/>
              </a:rPr>
              <a:t>VP Wholesale Card Technology</a:t>
            </a:r>
          </a:p>
          <a:p>
            <a:r>
              <a:rPr lang="en-IN" sz="1400" dirty="0">
                <a:solidFill>
                  <a:schemeClr val="bg1"/>
                </a:solidFill>
                <a:latin typeface="Arial" panose="020B0604020202020204" pitchFamily="34" charset="0"/>
                <a:cs typeface="Arial" panose="020B0604020202020204" pitchFamily="34" charset="0"/>
              </a:rPr>
              <a:t>JPMorgan Chase</a:t>
            </a:r>
            <a:endParaRPr lang="en-US" sz="14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03221102-DC89-593E-21C4-D5E4D0E18435}"/>
              </a:ext>
            </a:extLst>
          </p:cNvPr>
          <p:cNvSpPr/>
          <p:nvPr/>
        </p:nvSpPr>
        <p:spPr>
          <a:xfrm>
            <a:off x="221050" y="5062430"/>
            <a:ext cx="7238104" cy="954107"/>
          </a:xfrm>
          <a:prstGeom prst="rect">
            <a:avLst/>
          </a:prstGeom>
        </p:spPr>
        <p:txBody>
          <a:bodyPr wrap="square">
            <a:spAutoFit/>
          </a:bodyPr>
          <a:lstStyle/>
          <a:p>
            <a:r>
              <a:rPr lang="en-IN" sz="1400" dirty="0">
                <a:solidFill>
                  <a:schemeClr val="tx1">
                    <a:lumMod val="95000"/>
                    <a:lumOff val="5000"/>
                  </a:schemeClr>
                </a:solidFill>
                <a:latin typeface="Arial" panose="020B0604020202020204" pitchFamily="34" charset="0"/>
                <a:cs typeface="Arial" panose="020B0604020202020204" pitchFamily="34" charset="0"/>
              </a:rPr>
              <a:t>Matthew Searcy was hired as a Level 2 Analyst through Rangam’s SourceAbled program, a collaborative platform with a revolutionary approach to qualifying and hiring autistic and neurodivergent individuals for sustainable and rewarding careers. Matthew achieved a self-confidence boost, financial stability, and personal development goals. </a:t>
            </a:r>
          </a:p>
        </p:txBody>
      </p:sp>
      <p:sp>
        <p:nvSpPr>
          <p:cNvPr id="15" name="Rectangle 14">
            <a:extLst>
              <a:ext uri="{FF2B5EF4-FFF2-40B4-BE49-F238E27FC236}">
                <a16:creationId xmlns="" xmlns:a16="http://schemas.microsoft.com/office/drawing/2014/main" id="{91271A11-DC6F-71C8-0C6B-D6882498C040}"/>
              </a:ext>
            </a:extLst>
          </p:cNvPr>
          <p:cNvSpPr/>
          <p:nvPr/>
        </p:nvSpPr>
        <p:spPr>
          <a:xfrm>
            <a:off x="1203173" y="8401669"/>
            <a:ext cx="3535751" cy="769441"/>
          </a:xfrm>
          <a:prstGeom prst="rect">
            <a:avLst/>
          </a:prstGeom>
        </p:spPr>
        <p:txBody>
          <a:bodyPr wrap="square">
            <a:spAutoFit/>
          </a:bodyPr>
          <a:lstStyle/>
          <a:p>
            <a:pPr algn="r"/>
            <a:r>
              <a:rPr lang="en-IN" sz="1600" b="1" dirty="0">
                <a:solidFill>
                  <a:schemeClr val="bg1"/>
                </a:solidFill>
                <a:latin typeface="Arial" panose="020B0604020202020204" pitchFamily="34" charset="0"/>
                <a:cs typeface="Arial" panose="020B0604020202020204" pitchFamily="34" charset="0"/>
              </a:rPr>
              <a:t>Matthew Searcy</a:t>
            </a:r>
          </a:p>
          <a:p>
            <a:pPr algn="r"/>
            <a:r>
              <a:rPr lang="en-IN" sz="1400" dirty="0">
                <a:solidFill>
                  <a:schemeClr val="bg1"/>
                </a:solidFill>
                <a:latin typeface="Arial" panose="020B0604020202020204" pitchFamily="34" charset="0"/>
                <a:cs typeface="Arial" panose="020B0604020202020204" pitchFamily="34" charset="0"/>
              </a:rPr>
              <a:t>Level 2 Analyst</a:t>
            </a:r>
          </a:p>
          <a:p>
            <a:pPr algn="r"/>
            <a:r>
              <a:rPr lang="en-IN" sz="1400" dirty="0">
                <a:solidFill>
                  <a:schemeClr val="bg1"/>
                </a:solidFill>
                <a:latin typeface="Arial" panose="020B0604020202020204" pitchFamily="34" charset="0"/>
                <a:cs typeface="Arial" panose="020B0604020202020204" pitchFamily="34" charset="0"/>
              </a:rPr>
              <a:t>JPMorgan Chase</a:t>
            </a:r>
            <a:endParaRPr lang="en-US" sz="1400"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 xmlns:a16="http://schemas.microsoft.com/office/drawing/2014/main" id="{03221102-DC89-593E-21C4-D5E4D0E18435}"/>
              </a:ext>
            </a:extLst>
          </p:cNvPr>
          <p:cNvSpPr/>
          <p:nvPr/>
        </p:nvSpPr>
        <p:spPr>
          <a:xfrm>
            <a:off x="272075" y="6045448"/>
            <a:ext cx="4286918" cy="2246769"/>
          </a:xfrm>
          <a:prstGeom prst="rect">
            <a:avLst/>
          </a:prstGeom>
        </p:spPr>
        <p:txBody>
          <a:bodyPr wrap="square">
            <a:spAutoFit/>
          </a:bodyPr>
          <a:lstStyle/>
          <a:p>
            <a:r>
              <a:rPr lang="en-IN" sz="1400" dirty="0">
                <a:solidFill>
                  <a:schemeClr val="tx1">
                    <a:lumMod val="95000"/>
                    <a:lumOff val="5000"/>
                  </a:schemeClr>
                </a:solidFill>
                <a:latin typeface="Arial" panose="020B0604020202020204" pitchFamily="34" charset="0"/>
                <a:cs typeface="Arial" panose="020B0604020202020204" pitchFamily="34" charset="0"/>
              </a:rPr>
              <a:t>All the doubts that he had about how he would be treated in the workplace were cleared soon after he joined as </a:t>
            </a:r>
            <a:r>
              <a:rPr lang="en-IN" sz="1400" dirty="0" err="1">
                <a:solidFill>
                  <a:schemeClr val="tx1">
                    <a:lumMod val="95000"/>
                    <a:lumOff val="5000"/>
                  </a:schemeClr>
                </a:solidFill>
                <a:latin typeface="Arial" panose="020B0604020202020204" pitchFamily="34" charset="0"/>
                <a:cs typeface="Arial" panose="020B0604020202020204" pitchFamily="34" charset="0"/>
              </a:rPr>
              <a:t>Rangam</a:t>
            </a:r>
            <a:r>
              <a:rPr lang="en-IN" sz="1400" dirty="0">
                <a:solidFill>
                  <a:schemeClr val="tx1">
                    <a:lumMod val="95000"/>
                    <a:lumOff val="5000"/>
                  </a:schemeClr>
                </a:solidFill>
                <a:latin typeface="Arial" panose="020B0604020202020204" pitchFamily="34" charset="0"/>
                <a:cs typeface="Arial" panose="020B0604020202020204" pitchFamily="34" charset="0"/>
              </a:rPr>
              <a:t>, and JPMorgan Chase teams worked together to create a supportive and inclusive work environment for Matthew. He was able to be himself and pursue his passion for future technology with no obstacles.</a:t>
            </a:r>
          </a:p>
          <a:p>
            <a:r>
              <a:rPr lang="en-IN" sz="1400" dirty="0" err="1">
                <a:solidFill>
                  <a:schemeClr val="tx1">
                    <a:lumMod val="95000"/>
                    <a:lumOff val="5000"/>
                  </a:schemeClr>
                </a:solidFill>
                <a:latin typeface="Arial" panose="020B0604020202020204" pitchFamily="34" charset="0"/>
                <a:cs typeface="Arial" panose="020B0604020202020204" pitchFamily="34" charset="0"/>
              </a:rPr>
              <a:t>Rangam</a:t>
            </a:r>
            <a:r>
              <a:rPr lang="en-IN" sz="1400" dirty="0">
                <a:solidFill>
                  <a:schemeClr val="tx1">
                    <a:lumMod val="95000"/>
                    <a:lumOff val="5000"/>
                  </a:schemeClr>
                </a:solidFill>
                <a:latin typeface="Arial" panose="020B0604020202020204" pitchFamily="34" charset="0"/>
                <a:cs typeface="Arial" panose="020B0604020202020204" pitchFamily="34" charset="0"/>
              </a:rPr>
              <a:t> provided end-to-end program management, including talent management, training, and awareness-building.</a:t>
            </a:r>
            <a:endParaRPr lang="en-US" sz="1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1" name="Rectangle 20"/>
          <p:cNvSpPr/>
          <p:nvPr/>
        </p:nvSpPr>
        <p:spPr>
          <a:xfrm>
            <a:off x="3141982" y="1677253"/>
            <a:ext cx="4481520" cy="1815882"/>
          </a:xfrm>
          <a:prstGeom prst="rect">
            <a:avLst/>
          </a:prstGeom>
        </p:spPr>
        <p:txBody>
          <a:bodyPr wrap="square">
            <a:spAutoFit/>
          </a:bodyPr>
          <a:lstStyle/>
          <a:p>
            <a:r>
              <a:rPr lang="en-IN" sz="1400" dirty="0">
                <a:solidFill>
                  <a:schemeClr val="tx1">
                    <a:lumMod val="95000"/>
                    <a:lumOff val="5000"/>
                  </a:schemeClr>
                </a:solidFill>
                <a:latin typeface="Arial" panose="020B0604020202020204" pitchFamily="34" charset="0"/>
                <a:cs typeface="Arial" panose="020B0604020202020204" pitchFamily="34" charset="0"/>
              </a:rPr>
              <a:t>Matthew Adams, Vice President Production Management Wholesale Card Technology at JPMorgan Chase, feels more confident about his leadership and mentoring skills. Saying that he played a small part in starting Matthew off on his career with JPMorgan Chase, he wishes to take those lessons and apply them in the future to help other autistic and neurodivergent individuals build meaningful careers.</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2782"/>
          <a:stretch/>
        </p:blipFill>
        <p:spPr>
          <a:xfrm>
            <a:off x="4811043" y="6162889"/>
            <a:ext cx="2709307" cy="3150697"/>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23675" r="20815"/>
          <a:stretch/>
        </p:blipFill>
        <p:spPr>
          <a:xfrm>
            <a:off x="304800" y="1541149"/>
            <a:ext cx="2688284" cy="3074834"/>
          </a:xfrm>
          <a:prstGeom prst="rect">
            <a:avLst/>
          </a:prstGeom>
        </p:spPr>
      </p:pic>
      <p:sp>
        <p:nvSpPr>
          <p:cNvPr id="26" name="Rectangle 25"/>
          <p:cNvSpPr/>
          <p:nvPr/>
        </p:nvSpPr>
        <p:spPr>
          <a:xfrm>
            <a:off x="200530" y="373510"/>
            <a:ext cx="3895618" cy="553998"/>
          </a:xfrm>
          <a:prstGeom prst="rect">
            <a:avLst/>
          </a:prstGeom>
        </p:spPr>
        <p:txBody>
          <a:bodyPr wrap="none">
            <a:spAutoFit/>
          </a:bodyPr>
          <a:lstStyle/>
          <a:p>
            <a:r>
              <a:rPr lang="en-US" sz="3000" dirty="0">
                <a:solidFill>
                  <a:srgbClr val="005E8A"/>
                </a:solidFill>
                <a:latin typeface="Arial Narrow" panose="020B0606020202030204" pitchFamily="34" charset="0"/>
              </a:rPr>
              <a:t>Celebrating and Education</a:t>
            </a:r>
          </a:p>
        </p:txBody>
      </p:sp>
      <p:sp>
        <p:nvSpPr>
          <p:cNvPr id="27" name="TextBox 26">
            <a:extLst>
              <a:ext uri="{FF2B5EF4-FFF2-40B4-BE49-F238E27FC236}">
                <a16:creationId xmlns="" xmlns:a16="http://schemas.microsoft.com/office/drawing/2014/main" id="{BEBDC74E-8728-4B06-BAE1-98FEEE72E299}"/>
              </a:ext>
            </a:extLst>
          </p:cNvPr>
          <p:cNvSpPr txBox="1"/>
          <p:nvPr/>
        </p:nvSpPr>
        <p:spPr>
          <a:xfrm>
            <a:off x="221050" y="827016"/>
            <a:ext cx="3091744" cy="369332"/>
          </a:xfrm>
          <a:prstGeom prst="rect">
            <a:avLst/>
          </a:prstGeom>
          <a:noFill/>
        </p:spPr>
        <p:txBody>
          <a:bodyPr wrap="none" rtlCol="0">
            <a:spAutoFit/>
          </a:bodyPr>
          <a:lstStyle/>
          <a:p>
            <a:r>
              <a:rPr lang="en-US" dirty="0">
                <a:solidFill>
                  <a:srgbClr val="005E8A"/>
                </a:solidFill>
                <a:latin typeface="Arial Narrow" panose="020B0606020202030204" pitchFamily="34" charset="0"/>
              </a:rPr>
              <a:t>for Autism Neurodiversity Inclusion</a:t>
            </a:r>
          </a:p>
        </p:txBody>
      </p:sp>
      <p:sp>
        <p:nvSpPr>
          <p:cNvPr id="29" name="Slide Number Placeholder 28"/>
          <p:cNvSpPr>
            <a:spLocks noGrp="1"/>
          </p:cNvSpPr>
          <p:nvPr>
            <p:ph type="sldNum" sz="quarter" idx="4"/>
          </p:nvPr>
        </p:nvSpPr>
        <p:spPr>
          <a:xfrm>
            <a:off x="5489258" y="9322649"/>
            <a:ext cx="1748790" cy="535517"/>
          </a:xfrm>
        </p:spPr>
        <p:txBody>
          <a:bodyPr/>
          <a:lstStyle/>
          <a:p>
            <a:fld id="{4214AEB2-FC4A-4662-932E-4984B403FFC7}" type="slidenum">
              <a:rPr lang="en-US" smtClean="0"/>
              <a:pPr/>
              <a:t>22</a:t>
            </a:fld>
            <a:endParaRPr lang="en-US" dirty="0"/>
          </a:p>
        </p:txBody>
      </p:sp>
    </p:spTree>
    <p:extLst>
      <p:ext uri="{BB962C8B-B14F-4D97-AF65-F5344CB8AC3E}">
        <p14:creationId xmlns:p14="http://schemas.microsoft.com/office/powerpoint/2010/main" val="412606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lobal connections"/>
          <p:cNvPicPr>
            <a:picLocks noChangeAspect="1" noChangeArrowheads="1"/>
          </p:cNvPicPr>
          <p:nvPr/>
        </p:nvPicPr>
        <p:blipFill rotWithShape="1">
          <a:blip r:embed="rId2">
            <a:extLst>
              <a:ext uri="{28A0092B-C50C-407E-A947-70E740481C1C}">
                <a14:useLocalDpi xmlns:a14="http://schemas.microsoft.com/office/drawing/2010/main" val="0"/>
              </a:ext>
            </a:extLst>
          </a:blip>
          <a:srcRect l="48399" r="1"/>
          <a:stretch/>
        </p:blipFill>
        <p:spPr bwMode="auto">
          <a:xfrm>
            <a:off x="-19050" y="0"/>
            <a:ext cx="7791450" cy="10058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050" y="0"/>
            <a:ext cx="7791450" cy="10058400"/>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51510" y="8068941"/>
            <a:ext cx="5943600" cy="1307474"/>
          </a:xfrm>
          <a:prstGeom prst="rect">
            <a:avLst/>
          </a:prstGeom>
          <a:noFill/>
        </p:spPr>
        <p:txBody>
          <a:bodyPr wrap="square" rtlCol="0">
            <a:spAutoFit/>
          </a:bodyPr>
          <a:lstStyle/>
          <a:p>
            <a:pPr>
              <a:lnSpc>
                <a:spcPts val="4600"/>
              </a:lnSpc>
            </a:pPr>
            <a:r>
              <a:rPr lang="en-US" sz="5400" dirty="0">
                <a:solidFill>
                  <a:schemeClr val="bg1"/>
                </a:solidFill>
                <a:latin typeface="Arial" panose="020B0604020202020204" pitchFamily="34" charset="0"/>
                <a:cs typeface="Arial" panose="020B0604020202020204" pitchFamily="34" charset="0"/>
              </a:rPr>
              <a:t>Global </a:t>
            </a:r>
          </a:p>
          <a:p>
            <a:pPr>
              <a:lnSpc>
                <a:spcPts val="4600"/>
              </a:lnSpc>
            </a:pPr>
            <a:r>
              <a:rPr lang="en-US" sz="5400" dirty="0">
                <a:solidFill>
                  <a:schemeClr val="bg1"/>
                </a:solidFill>
                <a:latin typeface="Arial" panose="020B0604020202020204" pitchFamily="34" charset="0"/>
                <a:cs typeface="Arial" panose="020B0604020202020204" pitchFamily="34" charset="0"/>
              </a:rPr>
              <a:t>Commitment</a:t>
            </a:r>
          </a:p>
        </p:txBody>
      </p:sp>
      <p:sp>
        <p:nvSpPr>
          <p:cNvPr id="6" name="Rectangle 5"/>
          <p:cNvSpPr/>
          <p:nvPr/>
        </p:nvSpPr>
        <p:spPr>
          <a:xfrm>
            <a:off x="533400" y="7874000"/>
            <a:ext cx="47625" cy="1612900"/>
          </a:xfrm>
          <a:prstGeom prst="rect">
            <a:avLst/>
          </a:prstGeom>
          <a:solidFill>
            <a:srgbClr val="F27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23</a:t>
            </a:fld>
            <a:endParaRPr lang="en-US" dirty="0"/>
          </a:p>
        </p:txBody>
      </p:sp>
    </p:spTree>
    <p:extLst>
      <p:ext uri="{BB962C8B-B14F-4D97-AF65-F5344CB8AC3E}">
        <p14:creationId xmlns:p14="http://schemas.microsoft.com/office/powerpoint/2010/main" val="2975390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527" y="390824"/>
            <a:ext cx="3058851"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Global Commitment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 y="1028700"/>
            <a:ext cx="3538161" cy="1981200"/>
          </a:xfrm>
          <a:prstGeom prst="rect">
            <a:avLst/>
          </a:prstGeom>
        </p:spPr>
      </p:pic>
      <p:sp>
        <p:nvSpPr>
          <p:cNvPr id="7" name="Rectangle 6"/>
          <p:cNvSpPr/>
          <p:nvPr/>
        </p:nvSpPr>
        <p:spPr>
          <a:xfrm>
            <a:off x="3750652" y="1028700"/>
            <a:ext cx="852304" cy="198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501" y="4790873"/>
            <a:ext cx="3062182" cy="144604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85877" y="3040061"/>
            <a:ext cx="3046155" cy="1713462"/>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3875" y="6271718"/>
            <a:ext cx="3849096" cy="1535876"/>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a:ext>
            </a:extLst>
          </a:blip>
          <a:srcRect b="-26"/>
          <a:stretch/>
        </p:blipFill>
        <p:spPr>
          <a:xfrm>
            <a:off x="206526" y="7849343"/>
            <a:ext cx="2574793" cy="1634381"/>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05193" y="7849343"/>
            <a:ext cx="2643373" cy="1637557"/>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819279" y="7849343"/>
            <a:ext cx="1553692" cy="1634381"/>
          </a:xfrm>
          <a:prstGeom prst="rect">
            <a:avLst/>
          </a:prstGeom>
        </p:spPr>
      </p:pic>
      <p:pic>
        <p:nvPicPr>
          <p:cNvPr id="27" name="Picture 2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35928" y="4790303"/>
            <a:ext cx="2307873" cy="1454420"/>
          </a:xfrm>
          <a:prstGeom prst="rect">
            <a:avLst/>
          </a:prstGeom>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29094" y="1028700"/>
            <a:ext cx="2919469" cy="1979944"/>
          </a:xfrm>
          <a:prstGeom prst="rect">
            <a:avLst/>
          </a:prstGeom>
        </p:spPr>
      </p:pic>
      <p:pic>
        <p:nvPicPr>
          <p:cNvPr id="29" name="Picture 2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271425" y="3043330"/>
            <a:ext cx="2272375" cy="1712710"/>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08713" y="6271718"/>
            <a:ext cx="1425259" cy="1535876"/>
          </a:xfrm>
          <a:prstGeom prst="rect">
            <a:avLst/>
          </a:prstGeom>
        </p:spPr>
      </p:pic>
      <p:pic>
        <p:nvPicPr>
          <p:cNvPr id="32" name="Picture 31"/>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5878454" y="6280150"/>
            <a:ext cx="1665346" cy="1527444"/>
          </a:xfrm>
          <a:prstGeom prst="rect">
            <a:avLst/>
          </a:prstGeom>
        </p:spPr>
      </p:pic>
      <p:sp>
        <p:nvSpPr>
          <p:cNvPr id="33" name="Rectangle 32"/>
          <p:cNvSpPr/>
          <p:nvPr/>
        </p:nvSpPr>
        <p:spPr>
          <a:xfrm>
            <a:off x="4408714" y="7849343"/>
            <a:ext cx="459428" cy="1637557"/>
          </a:xfrm>
          <a:prstGeom prst="rect">
            <a:avLst/>
          </a:prstGeom>
          <a:solidFill>
            <a:srgbClr val="01A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285320" y="4790873"/>
            <a:ext cx="1917969" cy="1438477"/>
          </a:xfrm>
          <a:prstGeom prst="rect">
            <a:avLst/>
          </a:prstGeom>
        </p:spPr>
      </p:pic>
      <p:pic>
        <p:nvPicPr>
          <p:cNvPr id="36" name="Picture 35"/>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90500" y="3042489"/>
            <a:ext cx="1955984" cy="1706016"/>
          </a:xfrm>
          <a:prstGeom prst="rect">
            <a:avLst/>
          </a:prstGeom>
        </p:spPr>
      </p:pic>
      <p:sp>
        <p:nvSpPr>
          <p:cNvPr id="2" name="Rectangle 1"/>
          <p:cNvSpPr/>
          <p:nvPr/>
        </p:nvSpPr>
        <p:spPr>
          <a:xfrm>
            <a:off x="190500" y="6274268"/>
            <a:ext cx="298387" cy="1533326"/>
          </a:xfrm>
          <a:prstGeom prst="rect">
            <a:avLst/>
          </a:prstGeom>
          <a:solidFill>
            <a:srgbClr val="F7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24</a:t>
            </a:fld>
            <a:endParaRPr lang="en-US" dirty="0"/>
          </a:p>
        </p:txBody>
      </p:sp>
    </p:spTree>
    <p:extLst>
      <p:ext uri="{BB962C8B-B14F-4D97-AF65-F5344CB8AC3E}">
        <p14:creationId xmlns:p14="http://schemas.microsoft.com/office/powerpoint/2010/main" val="160582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7772401" cy="4931008"/>
          </a:xfrm>
          <a:prstGeom prst="rect">
            <a:avLst/>
          </a:prstGeom>
        </p:spPr>
      </p:pic>
      <p:sp>
        <p:nvSpPr>
          <p:cNvPr id="10" name="Rectangle 9"/>
          <p:cNvSpPr/>
          <p:nvPr/>
        </p:nvSpPr>
        <p:spPr>
          <a:xfrm>
            <a:off x="394062" y="5875824"/>
            <a:ext cx="7111637" cy="3539430"/>
          </a:xfrm>
          <a:prstGeom prst="rect">
            <a:avLst/>
          </a:prstGeom>
        </p:spPr>
        <p:txBody>
          <a:bodyPr wrap="square">
            <a:spAutoFit/>
          </a:bodyPr>
          <a:lstStyle/>
          <a:p>
            <a:r>
              <a:rPr lang="en-US" sz="1400" dirty="0" err="1">
                <a:latin typeface="Arial" panose="020B0604020202020204" pitchFamily="34" charset="0"/>
                <a:ea typeface="+mn-lt"/>
                <a:cs typeface="Arial" panose="020B0604020202020204" pitchFamily="34" charset="0"/>
              </a:rPr>
              <a:t>Rangam’s</a:t>
            </a:r>
            <a:r>
              <a:rPr lang="en-US" sz="1400" dirty="0">
                <a:latin typeface="Arial" panose="020B0604020202020204" pitchFamily="34" charset="0"/>
                <a:ea typeface="+mn-lt"/>
                <a:cs typeface="Arial" panose="020B0604020202020204" pitchFamily="34" charset="0"/>
              </a:rPr>
              <a:t> commitment to a global presence in staffing is having a tremendous impact of DEI awareness within the APAC, EMEA, and North American regions. Our philosophy, mission and core values allow </a:t>
            </a:r>
            <a:r>
              <a:rPr lang="en-US" sz="1400" dirty="0" err="1">
                <a:latin typeface="Arial" panose="020B0604020202020204" pitchFamily="34" charset="0"/>
                <a:ea typeface="+mn-lt"/>
                <a:cs typeface="Arial" panose="020B0604020202020204" pitchFamily="34" charset="0"/>
              </a:rPr>
              <a:t>Rangam’s</a:t>
            </a:r>
            <a:r>
              <a:rPr lang="en-US" sz="1400" dirty="0">
                <a:latin typeface="Arial" panose="020B0604020202020204" pitchFamily="34" charset="0"/>
                <a:ea typeface="+mn-lt"/>
                <a:cs typeface="Arial" panose="020B0604020202020204" pitchFamily="34" charset="0"/>
              </a:rPr>
              <a:t> clients to experience success in hiring. </a:t>
            </a:r>
          </a:p>
          <a:p>
            <a:endParaRPr lang="en-US" sz="1400" dirty="0">
              <a:latin typeface="Arial" panose="020B0604020202020204" pitchFamily="34" charset="0"/>
              <a:ea typeface="+mn-lt"/>
              <a:cs typeface="Arial" panose="020B0604020202020204" pitchFamily="34" charset="0"/>
            </a:endParaRPr>
          </a:p>
          <a:p>
            <a:r>
              <a:rPr lang="en-US" sz="1400" dirty="0" err="1">
                <a:latin typeface="Arial" panose="020B0604020202020204" pitchFamily="34" charset="0"/>
                <a:cs typeface="Arial" panose="020B0604020202020204" pitchFamily="34" charset="0"/>
              </a:rPr>
              <a:t>Rangam’s</a:t>
            </a:r>
            <a:r>
              <a:rPr lang="en-US" sz="1400" dirty="0">
                <a:latin typeface="Arial" panose="020B0604020202020204" pitchFamily="34" charset="0"/>
                <a:cs typeface="Arial" panose="020B0604020202020204" pitchFamily="34" charset="0"/>
              </a:rPr>
              <a:t> global talent outreach strategy is designed to help companies grow their teams effectively and efficiently. Our Global Delivery and Marketing Teams are in lockstep, driving awareness, analyzing data, and hyper-focusing our efforts to find candidates and move them through the hiring process.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We are consistently managing our portfolio of offerings to our audiences, evaluating their effectiveness, and identifying new opportunities, through innovation, that will support the candidates we meet every day and the clients we serve.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We are maximizing the potential of our candidates through redeployment efforts to retain quality talent as their contracted positions reach fulfillment and move them into new roles that provide success on the job for everyone.</a:t>
            </a:r>
          </a:p>
        </p:txBody>
      </p:sp>
      <p:sp>
        <p:nvSpPr>
          <p:cNvPr id="25" name="Rectangle 24"/>
          <p:cNvSpPr/>
          <p:nvPr/>
        </p:nvSpPr>
        <p:spPr>
          <a:xfrm>
            <a:off x="220980" y="5216272"/>
            <a:ext cx="3439886" cy="553998"/>
          </a:xfrm>
          <a:prstGeom prst="rect">
            <a:avLst/>
          </a:prstGeom>
        </p:spPr>
        <p:txBody>
          <a:bodyPr wrap="square">
            <a:spAutoFit/>
          </a:bodyPr>
          <a:lstStyle/>
          <a:p>
            <a:r>
              <a:rPr lang="en-US" sz="3000" dirty="0">
                <a:solidFill>
                  <a:srgbClr val="005E8A"/>
                </a:solidFill>
                <a:latin typeface="Arial Narrow"/>
                <a:cs typeface="Arial"/>
              </a:rPr>
              <a:t>Global Delivery</a:t>
            </a:r>
            <a:endParaRPr lang="en-US" sz="3000" dirty="0">
              <a:solidFill>
                <a:srgbClr val="005E8A"/>
              </a:solidFill>
              <a:latin typeface="Arial Narrow" panose="020B060602020203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743F24AA-77C4-BD77-344A-E9A638008B9F}"/>
              </a:ext>
            </a:extLst>
          </p:cNvPr>
          <p:cNvSpPr txBox="1"/>
          <p:nvPr/>
        </p:nvSpPr>
        <p:spPr>
          <a:xfrm>
            <a:off x="3924893" y="4113925"/>
            <a:ext cx="2358926" cy="615553"/>
          </a:xfrm>
          <a:prstGeom prst="rect">
            <a:avLst/>
          </a:prstGeom>
          <a:noFill/>
        </p:spPr>
        <p:txBody>
          <a:bodyPr wrap="square" rtlCol="0">
            <a:spAutoFit/>
          </a:bodyPr>
          <a:lstStyle/>
          <a:p>
            <a:r>
              <a:rPr lang="en-US" b="1" dirty="0" err="1">
                <a:solidFill>
                  <a:schemeClr val="bg1"/>
                </a:solidFill>
                <a:ea typeface="+mn-lt"/>
                <a:cs typeface="+mn-lt"/>
              </a:rPr>
              <a:t>Geetanjali</a:t>
            </a:r>
            <a:r>
              <a:rPr lang="en-US" b="1" dirty="0">
                <a:solidFill>
                  <a:schemeClr val="bg1"/>
                </a:solidFill>
                <a:ea typeface="+mn-lt"/>
                <a:cs typeface="+mn-lt"/>
              </a:rPr>
              <a:t> </a:t>
            </a:r>
            <a:r>
              <a:rPr lang="en-US" b="1" dirty="0" err="1">
                <a:solidFill>
                  <a:schemeClr val="bg1"/>
                </a:solidFill>
                <a:ea typeface="+mn-lt"/>
                <a:cs typeface="+mn-lt"/>
              </a:rPr>
              <a:t>Moorjani</a:t>
            </a:r>
            <a:endParaRPr lang="en-US" b="1" dirty="0">
              <a:solidFill>
                <a:schemeClr val="bg1"/>
              </a:solidFill>
              <a:ea typeface="+mn-lt"/>
              <a:cs typeface="+mn-lt"/>
            </a:endParaRPr>
          </a:p>
          <a:p>
            <a:r>
              <a:rPr lang="en-US" sz="1600" dirty="0">
                <a:solidFill>
                  <a:schemeClr val="bg1"/>
                </a:solidFill>
                <a:ea typeface="+mn-lt"/>
                <a:cs typeface="+mn-lt"/>
              </a:rPr>
              <a:t>EVP, Global Delivery</a:t>
            </a:r>
            <a:endParaRPr lang="en-US" sz="1600" dirty="0">
              <a:solidFill>
                <a:schemeClr val="bg1"/>
              </a:solidFill>
            </a:endParaRPr>
          </a:p>
        </p:txBody>
      </p:sp>
      <p:sp>
        <p:nvSpPr>
          <p:cNvPr id="2" name="Rectangle 1"/>
          <p:cNvSpPr/>
          <p:nvPr/>
        </p:nvSpPr>
        <p:spPr>
          <a:xfrm>
            <a:off x="394063" y="1898645"/>
            <a:ext cx="3093720" cy="30175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1650" y="330587"/>
            <a:ext cx="2598546" cy="4555098"/>
          </a:xfrm>
          <a:prstGeom prst="rect">
            <a:avLst/>
          </a:prstGeom>
        </p:spPr>
      </p:pic>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25</a:t>
            </a:fld>
            <a:endParaRPr lang="en-US" dirty="0"/>
          </a:p>
        </p:txBody>
      </p:sp>
    </p:spTree>
    <p:extLst>
      <p:ext uri="{BB962C8B-B14F-4D97-AF65-F5344CB8AC3E}">
        <p14:creationId xmlns:p14="http://schemas.microsoft.com/office/powerpoint/2010/main" val="1619846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7772401" cy="4931008"/>
          </a:xfrm>
          <a:prstGeom prst="rect">
            <a:avLst/>
          </a:prstGeom>
        </p:spPr>
      </p:pic>
      <p:sp>
        <p:nvSpPr>
          <p:cNvPr id="10" name="Rectangle 9"/>
          <p:cNvSpPr/>
          <p:nvPr/>
        </p:nvSpPr>
        <p:spPr>
          <a:xfrm>
            <a:off x="330381" y="6502732"/>
            <a:ext cx="7111637" cy="2677656"/>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Lorem Ipsum</a:t>
            </a:r>
            <a:r>
              <a:rPr lang="en-US" sz="1400" dirty="0">
                <a:latin typeface="Arial" panose="020B0604020202020204" pitchFamily="34" charset="0"/>
                <a:cs typeface="Arial" panose="020B0604020202020204"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latin typeface="Arial" panose="020B0604020202020204" pitchFamily="34" charset="0"/>
                <a:cs typeface="Arial" panose="020B0604020202020204" pitchFamily="34" charset="0"/>
              </a:rPr>
              <a:t>popularised</a:t>
            </a:r>
            <a:r>
              <a:rPr lang="en-US" sz="1400" dirty="0">
                <a:latin typeface="Arial" panose="020B0604020202020204" pitchFamily="34" charset="0"/>
                <a:cs typeface="Arial" panose="020B0604020202020204" pitchFamily="34" charset="0"/>
              </a:rPr>
              <a:t> in the 1960s with the release of </a:t>
            </a:r>
            <a:r>
              <a:rPr lang="en-US" sz="1400" dirty="0" err="1">
                <a:latin typeface="Arial" panose="020B0604020202020204" pitchFamily="34" charset="0"/>
                <a:cs typeface="Arial" panose="020B0604020202020204" pitchFamily="34" charset="0"/>
              </a:rPr>
              <a:t>Letraset</a:t>
            </a:r>
            <a:r>
              <a:rPr lang="en-US" sz="1400" dirty="0">
                <a:latin typeface="Arial" panose="020B0604020202020204" pitchFamily="34" charset="0"/>
                <a:cs typeface="Arial" panose="020B0604020202020204" pitchFamily="34" charset="0"/>
              </a:rPr>
              <a:t> sheets containing Lorem Ipsum passages, and more recently with desktop publishing software like Aldus PageMaker including versions of Lorem Ipsum</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p:txBody>
      </p:sp>
      <p:sp>
        <p:nvSpPr>
          <p:cNvPr id="25" name="Rectangle 24"/>
          <p:cNvSpPr/>
          <p:nvPr/>
        </p:nvSpPr>
        <p:spPr>
          <a:xfrm>
            <a:off x="246313" y="5846850"/>
            <a:ext cx="3439886" cy="553998"/>
          </a:xfrm>
          <a:prstGeom prst="rect">
            <a:avLst/>
          </a:prstGeom>
        </p:spPr>
        <p:txBody>
          <a:bodyPr wrap="square">
            <a:spAutoFit/>
          </a:bodyPr>
          <a:lstStyle/>
          <a:p>
            <a:r>
              <a:rPr lang="en-US" sz="3000" dirty="0">
                <a:solidFill>
                  <a:srgbClr val="005E8A"/>
                </a:solidFill>
                <a:latin typeface="Arial Narrow"/>
                <a:cs typeface="Arial"/>
              </a:rPr>
              <a:t>Global Delivery</a:t>
            </a:r>
            <a:endParaRPr lang="en-US" sz="3000" dirty="0">
              <a:solidFill>
                <a:srgbClr val="005E8A"/>
              </a:solidFill>
              <a:latin typeface="Arial Narrow" panose="020B060602020203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743F24AA-77C4-BD77-344A-E9A638008B9F}"/>
              </a:ext>
            </a:extLst>
          </p:cNvPr>
          <p:cNvSpPr txBox="1"/>
          <p:nvPr/>
        </p:nvSpPr>
        <p:spPr>
          <a:xfrm>
            <a:off x="330381" y="5032892"/>
            <a:ext cx="3076055" cy="553998"/>
          </a:xfrm>
          <a:prstGeom prst="rect">
            <a:avLst/>
          </a:prstGeom>
          <a:noFill/>
        </p:spPr>
        <p:txBody>
          <a:bodyPr wrap="square" rtlCol="0">
            <a:spAutoFit/>
          </a:bodyPr>
          <a:lstStyle/>
          <a:p>
            <a:r>
              <a:rPr lang="en-US" sz="1600" b="1" dirty="0">
                <a:latin typeface="Arial" panose="020B0604020202020204" pitchFamily="34" charset="0"/>
                <a:ea typeface="+mn-lt"/>
                <a:cs typeface="Arial" panose="020B0604020202020204" pitchFamily="34" charset="0"/>
              </a:rPr>
              <a:t>Tracey Andrus</a:t>
            </a:r>
            <a:endParaRPr lang="en-US" sz="1600" b="1" dirty="0" smtClean="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EVP, Head of Global </a:t>
            </a:r>
            <a:r>
              <a:rPr lang="en-US" sz="1400" dirty="0" smtClean="0">
                <a:latin typeface="Arial" panose="020B0604020202020204" pitchFamily="34" charset="0"/>
                <a:ea typeface="+mn-lt"/>
                <a:cs typeface="Arial" panose="020B0604020202020204" pitchFamily="34" charset="0"/>
              </a:rPr>
              <a:t>Innovation</a:t>
            </a:r>
            <a:endParaRPr lang="en-US" sz="1400" dirty="0">
              <a:latin typeface="Arial" panose="020B0604020202020204" pitchFamily="34" charset="0"/>
              <a:cs typeface="Arial" panose="020B0604020202020204" pitchFamily="34" charset="0"/>
            </a:endParaRPr>
          </a:p>
        </p:txBody>
      </p:sp>
      <p:sp>
        <p:nvSpPr>
          <p:cNvPr id="2" name="Rectangle 1"/>
          <p:cNvSpPr/>
          <p:nvPr/>
        </p:nvSpPr>
        <p:spPr>
          <a:xfrm>
            <a:off x="332071" y="1913488"/>
            <a:ext cx="3093720" cy="30175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26</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805" t="8818" r="18789" b="46289"/>
          <a:stretch/>
        </p:blipFill>
        <p:spPr>
          <a:xfrm>
            <a:off x="464084" y="446109"/>
            <a:ext cx="2880360" cy="4468151"/>
          </a:xfrm>
          <a:prstGeom prst="rect">
            <a:avLst/>
          </a:prstGeom>
        </p:spPr>
      </p:pic>
      <p:sp>
        <p:nvSpPr>
          <p:cNvPr id="9" name="Rectangle 8"/>
          <p:cNvSpPr/>
          <p:nvPr/>
        </p:nvSpPr>
        <p:spPr>
          <a:xfrm>
            <a:off x="4411980" y="1913488"/>
            <a:ext cx="3093720" cy="30175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b="13186"/>
          <a:stretch/>
        </p:blipFill>
        <p:spPr>
          <a:xfrm>
            <a:off x="4755584" y="458456"/>
            <a:ext cx="2686434" cy="4460884"/>
          </a:xfrm>
          <a:prstGeom prst="rect">
            <a:avLst/>
          </a:prstGeom>
        </p:spPr>
      </p:pic>
      <p:sp>
        <p:nvSpPr>
          <p:cNvPr id="13" name="TextBox 12">
            <a:extLst>
              <a:ext uri="{FF2B5EF4-FFF2-40B4-BE49-F238E27FC236}">
                <a16:creationId xmlns="" xmlns:a16="http://schemas.microsoft.com/office/drawing/2014/main" id="{743F24AA-77C4-BD77-344A-E9A638008B9F}"/>
              </a:ext>
            </a:extLst>
          </p:cNvPr>
          <p:cNvSpPr txBox="1"/>
          <p:nvPr/>
        </p:nvSpPr>
        <p:spPr>
          <a:xfrm>
            <a:off x="4544583" y="5032892"/>
            <a:ext cx="2961117" cy="553998"/>
          </a:xfrm>
          <a:prstGeom prst="rect">
            <a:avLst/>
          </a:prstGeom>
          <a:noFill/>
        </p:spPr>
        <p:txBody>
          <a:bodyPr wrap="square" rtlCol="0">
            <a:spAutoFit/>
          </a:bodyPr>
          <a:lstStyle/>
          <a:p>
            <a:r>
              <a:rPr lang="en-US" sz="1600" b="1" dirty="0">
                <a:latin typeface="Arial" panose="020B0604020202020204" pitchFamily="34" charset="0"/>
                <a:ea typeface="+mn-lt"/>
                <a:cs typeface="Arial" panose="020B0604020202020204" pitchFamily="34" charset="0"/>
              </a:rPr>
              <a:t>Nish Parikh</a:t>
            </a:r>
          </a:p>
          <a:p>
            <a:r>
              <a:rPr lang="en-US" sz="1400" dirty="0">
                <a:latin typeface="Arial" panose="020B0604020202020204" pitchFamily="34" charset="0"/>
                <a:ea typeface="+mn-lt"/>
                <a:cs typeface="Arial" panose="020B0604020202020204" pitchFamily="34" charset="0"/>
              </a:rPr>
              <a:t>CEO and Co-Founder</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9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0"/>
            <a:ext cx="3886200" cy="10058400"/>
          </a:xfrm>
          <a:prstGeom prst="rect">
            <a:avLst/>
          </a:prstGeom>
          <a:solidFill>
            <a:srgbClr val="00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0530" y="373510"/>
            <a:ext cx="3142207"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Delivering successful</a:t>
            </a:r>
          </a:p>
        </p:txBody>
      </p:sp>
      <p:sp>
        <p:nvSpPr>
          <p:cNvPr id="6" name="Rectangle 5"/>
          <p:cNvSpPr/>
          <p:nvPr/>
        </p:nvSpPr>
        <p:spPr>
          <a:xfrm>
            <a:off x="4153708" y="3803959"/>
            <a:ext cx="3397586" cy="5047536"/>
          </a:xfrm>
          <a:prstGeom prst="rect">
            <a:avLst/>
          </a:prstGeom>
        </p:spPr>
        <p:txBody>
          <a:bodyPr wrap="square">
            <a:spAutoFit/>
          </a:bodyPr>
          <a:lstStyle/>
          <a:p>
            <a:pPr marL="0" marR="0">
              <a:lnSpc>
                <a:spcPct val="115000"/>
              </a:lnSpc>
              <a:spcBef>
                <a:spcPts val="0"/>
              </a:spcBef>
              <a:spcAft>
                <a:spcPts val="0"/>
              </a:spcAft>
            </a:pPr>
            <a:r>
              <a:rPr lang="en-US" sz="14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a:t>
            </a:r>
            <a:r>
              <a:rPr lang="en-US" sz="1400" dirty="0">
                <a:solidFill>
                  <a:schemeClr val="bg1"/>
                </a:solidFill>
                <a:effectLst/>
                <a:latin typeface="Arial" panose="020B0604020202020204" pitchFamily="34" charset="0"/>
                <a:ea typeface="Georgia" panose="02040502050405020303" pitchFamily="18" charset="0"/>
                <a:cs typeface="Arial" panose="020B0604020202020204" pitchFamily="34" charset="0"/>
              </a:rPr>
              <a:t> hired a dedicated team for the client to help support efforts meeting the challenges the client presented. Once the team was established, </a:t>
            </a:r>
            <a:r>
              <a:rPr lang="en-US" sz="14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a:t>
            </a:r>
            <a:r>
              <a:rPr lang="en-US" sz="1400" dirty="0">
                <a:solidFill>
                  <a:schemeClr val="bg1"/>
                </a:solidFill>
                <a:effectLst/>
                <a:latin typeface="Arial" panose="020B0604020202020204" pitchFamily="34" charset="0"/>
                <a:ea typeface="Georgia" panose="02040502050405020303" pitchFamily="18" charset="0"/>
                <a:cs typeface="Arial" panose="020B0604020202020204" pitchFamily="34" charset="0"/>
              </a:rPr>
              <a:t> and the client saw improved ROI. From December to June 2022, </a:t>
            </a:r>
            <a:r>
              <a:rPr lang="en-US" sz="14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a:t>
            </a:r>
            <a:r>
              <a:rPr lang="en-US" sz="1400" dirty="0">
                <a:solidFill>
                  <a:schemeClr val="bg1"/>
                </a:solidFill>
                <a:effectLst/>
                <a:latin typeface="Arial" panose="020B0604020202020204" pitchFamily="34" charset="0"/>
                <a:ea typeface="Georgia" panose="02040502050405020303" pitchFamily="18" charset="0"/>
                <a:cs typeface="Arial" panose="020B0604020202020204" pitchFamily="34" charset="0"/>
              </a:rPr>
              <a:t> made tremendous strides and solidified its relationship with the client.</a:t>
            </a:r>
            <a:endParaRPr lang="en-US" sz="1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endParaRPr lang="en-US" sz="1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a:t>
            </a:r>
            <a:r>
              <a:rPr lang="en-US" sz="1400" dirty="0">
                <a:solidFill>
                  <a:schemeClr val="bg1"/>
                </a:solidFill>
                <a:effectLst/>
                <a:latin typeface="Arial" panose="020B0604020202020204" pitchFamily="34" charset="0"/>
                <a:ea typeface="Georgia" panose="02040502050405020303" pitchFamily="18" charset="0"/>
                <a:cs typeface="Arial" panose="020B0604020202020204" pitchFamily="34" charset="0"/>
              </a:rPr>
              <a:t> shifted its process from a client-based to a skill-based strategy for service delivery. The most important thing in the process was ownership.</a:t>
            </a:r>
            <a:endParaRPr lang="en-US" sz="1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endParaRPr lang="en-US" sz="1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a:t>
            </a:r>
            <a:r>
              <a:rPr lang="en-US" sz="1400" dirty="0">
                <a:solidFill>
                  <a:schemeClr val="bg1"/>
                </a:solidFill>
                <a:effectLst/>
                <a:latin typeface="Arial" panose="020B0604020202020204" pitchFamily="34" charset="0"/>
                <a:ea typeface="Georgia" panose="02040502050405020303" pitchFamily="18" charset="0"/>
                <a:cs typeface="Arial" panose="020B0604020202020204" pitchFamily="34" charset="0"/>
              </a:rPr>
              <a:t> championed initiatives to deliver “new” diverse suppliers, more submissions, and improvements to the formalized process. This helped to build relationships and trust, increase credibility, and expand our coverage. </a:t>
            </a:r>
            <a:endParaRPr lang="en-US" sz="1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p:cNvSpPr/>
          <p:nvPr/>
        </p:nvSpPr>
        <p:spPr>
          <a:xfrm>
            <a:off x="231914" y="1228123"/>
            <a:ext cx="3665094" cy="5168018"/>
          </a:xfrm>
          <a:prstGeom prst="rect">
            <a:avLst/>
          </a:prstGeom>
        </p:spPr>
        <p:txBody>
          <a:bodyPr wrap="square">
            <a:spAutoFit/>
          </a:bodyPr>
          <a:lstStyle/>
          <a:p>
            <a:pPr marL="0" marR="0">
              <a:lnSpc>
                <a:spcPct val="115000"/>
              </a:lnSpc>
              <a:spcBef>
                <a:spcPts val="0"/>
              </a:spcBef>
              <a:spcAft>
                <a:spcPts val="0"/>
              </a:spcAft>
            </a:pPr>
            <a:r>
              <a:rPr lang="en-US" sz="3600" dirty="0">
                <a:solidFill>
                  <a:srgbClr val="0E101A"/>
                </a:solidFill>
                <a:effectLst/>
                <a:latin typeface="Arial" panose="020B0604020202020204" pitchFamily="34" charset="0"/>
                <a:ea typeface="Georgia" panose="02040502050405020303" pitchFamily="18" charset="0"/>
                <a:cs typeface="Arial" panose="020B0604020202020204" pitchFamily="34" charset="0"/>
              </a:rPr>
              <a:t>A</a:t>
            </a:r>
            <a:r>
              <a:rPr lang="en-US" sz="1400" dirty="0">
                <a:solidFill>
                  <a:srgbClr val="0E101A"/>
                </a:solidFill>
                <a:latin typeface="Arial" panose="020B0604020202020204" pitchFamily="34" charset="0"/>
                <a:ea typeface="Georgia" panose="02040502050405020303" pitchFamily="18" charset="0"/>
                <a:cs typeface="Arial" panose="020B0604020202020204" pitchFamily="34" charset="0"/>
              </a:rPr>
              <a:t> </a:t>
            </a:r>
            <a:r>
              <a:rPr lang="en-US" sz="1400" dirty="0">
                <a:solidFill>
                  <a:srgbClr val="0E101A"/>
                </a:solidFill>
                <a:effectLst/>
                <a:latin typeface="Arial" panose="020B0604020202020204" pitchFamily="34" charset="0"/>
                <a:ea typeface="Georgia" panose="02040502050405020303" pitchFamily="18" charset="0"/>
                <a:cs typeface="Arial" panose="020B0604020202020204" pitchFamily="34" charset="0"/>
              </a:rPr>
              <a:t>key Rangam client is a globally recognized name in the apparel industry. Their mission is one of continuous improvement to their DEI&amp;B initiatives and policies. </a:t>
            </a:r>
            <a:endParaRPr lang="en-US" sz="1400"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rgbClr val="0E101A"/>
                </a:solidFill>
                <a:effectLst/>
                <a:latin typeface="Arial" panose="020B0604020202020204" pitchFamily="34" charset="0"/>
                <a:ea typeface="Georgia" panose="02040502050405020303" pitchFamily="18" charset="0"/>
                <a:cs typeface="Arial" panose="020B0604020202020204" pitchFamily="34" charset="0"/>
              </a:rPr>
              <a:t> </a:t>
            </a:r>
            <a:endParaRPr lang="en-US" sz="1400"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rgbClr val="0E101A"/>
                </a:solidFill>
                <a:effectLst/>
                <a:latin typeface="Arial" panose="020B0604020202020204" pitchFamily="34" charset="0"/>
                <a:ea typeface="Georgia" panose="02040502050405020303" pitchFamily="18" charset="0"/>
                <a:cs typeface="Arial" panose="020B0604020202020204" pitchFamily="34" charset="0"/>
              </a:rPr>
              <a:t>The client approached Rangam to hire more diverse suppliers. Rangam participated in a trial program with the client, giving Rangam the opportunity to showcase the company’s capabilities.</a:t>
            </a:r>
            <a:endParaRPr lang="en-US" sz="1400"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rgbClr val="0E101A"/>
                </a:solidFill>
                <a:effectLst/>
                <a:latin typeface="Arial" panose="020B0604020202020204" pitchFamily="34" charset="0"/>
                <a:ea typeface="Georgia" panose="02040502050405020303" pitchFamily="18" charset="0"/>
                <a:cs typeface="Arial" panose="020B0604020202020204" pitchFamily="34" charset="0"/>
              </a:rPr>
              <a:t> </a:t>
            </a:r>
            <a:endParaRPr lang="en-US" sz="1400"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rgbClr val="0E101A"/>
                </a:solidFill>
                <a:effectLst/>
                <a:latin typeface="Arial" panose="020B0604020202020204" pitchFamily="34" charset="0"/>
                <a:ea typeface="Georgia" panose="02040502050405020303" pitchFamily="18" charset="0"/>
                <a:cs typeface="Arial" panose="020B0604020202020204" pitchFamily="34" charset="0"/>
              </a:rPr>
              <a:t>The client became more involved with Rangam throughout the process diving deeper into SourceAbled as well as its own diversity programs and initiatives. </a:t>
            </a:r>
            <a:endParaRPr lang="en-US" sz="1400"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rgbClr val="0E101A"/>
                </a:solidFill>
                <a:effectLst/>
                <a:latin typeface="Arial" panose="020B0604020202020204" pitchFamily="34" charset="0"/>
                <a:ea typeface="Georgia" panose="02040502050405020303" pitchFamily="18" charset="0"/>
                <a:cs typeface="Arial" panose="020B0604020202020204" pitchFamily="34" charset="0"/>
              </a:rPr>
              <a:t> </a:t>
            </a:r>
            <a:endParaRPr lang="en-US" sz="1400" dirty="0">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400" dirty="0">
                <a:solidFill>
                  <a:srgbClr val="0E101A"/>
                </a:solidFill>
                <a:effectLst/>
                <a:latin typeface="Arial" panose="020B0604020202020204" pitchFamily="34" charset="0"/>
                <a:ea typeface="Georgia" panose="02040502050405020303" pitchFamily="18" charset="0"/>
                <a:cs typeface="Arial" panose="020B0604020202020204" pitchFamily="34" charset="0"/>
              </a:rPr>
              <a:t>Following the trial program, the client hired Rangam for diverse talent recruitment.</a:t>
            </a:r>
            <a:endParaRPr lang="en-US" sz="1400" dirty="0">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55D97C58-F122-EA20-C7EB-6A968DB10E34}"/>
              </a:ext>
            </a:extLst>
          </p:cNvPr>
          <p:cNvPicPr>
            <a:picLocks noChangeAspect="1"/>
          </p:cNvPicPr>
          <p:nvPr/>
        </p:nvPicPr>
        <p:blipFill>
          <a:blip r:embed="rId2"/>
          <a:stretch>
            <a:fillRect/>
          </a:stretch>
        </p:blipFill>
        <p:spPr>
          <a:xfrm>
            <a:off x="4108114" y="1502723"/>
            <a:ext cx="3397586" cy="1919138"/>
          </a:xfrm>
          <a:prstGeom prst="rect">
            <a:avLst/>
          </a:prstGeom>
        </p:spPr>
      </p:pic>
      <p:pic>
        <p:nvPicPr>
          <p:cNvPr id="15" name="Picture 14">
            <a:extLst>
              <a:ext uri="{FF2B5EF4-FFF2-40B4-BE49-F238E27FC236}">
                <a16:creationId xmlns="" xmlns:a16="http://schemas.microsoft.com/office/drawing/2014/main" id="{580ED223-BAF8-4820-E06F-54B61B094632}"/>
              </a:ext>
            </a:extLst>
          </p:cNvPr>
          <p:cNvPicPr>
            <a:picLocks noChangeAspect="1"/>
          </p:cNvPicPr>
          <p:nvPr/>
        </p:nvPicPr>
        <p:blipFill rotWithShape="1">
          <a:blip r:embed="rId3"/>
          <a:srcRect r="22192"/>
          <a:stretch/>
        </p:blipFill>
        <p:spPr>
          <a:xfrm>
            <a:off x="231914" y="6696756"/>
            <a:ext cx="3577389" cy="2568892"/>
          </a:xfrm>
          <a:prstGeom prst="rect">
            <a:avLst/>
          </a:prstGeom>
        </p:spPr>
      </p:pic>
      <p:sp>
        <p:nvSpPr>
          <p:cNvPr id="10" name="TextBox 9">
            <a:extLst>
              <a:ext uri="{FF2B5EF4-FFF2-40B4-BE49-F238E27FC236}">
                <a16:creationId xmlns="" xmlns:a16="http://schemas.microsoft.com/office/drawing/2014/main" id="{4C527110-9867-4005-9206-5D95C1CE448E}"/>
              </a:ext>
            </a:extLst>
          </p:cNvPr>
          <p:cNvSpPr txBox="1"/>
          <p:nvPr/>
        </p:nvSpPr>
        <p:spPr>
          <a:xfrm>
            <a:off x="234619" y="784753"/>
            <a:ext cx="1007007" cy="369332"/>
          </a:xfrm>
          <a:prstGeom prst="rect">
            <a:avLst/>
          </a:prstGeom>
          <a:noFill/>
        </p:spPr>
        <p:txBody>
          <a:bodyPr wrap="none" rtlCol="0">
            <a:spAutoFit/>
          </a:bodyPr>
          <a:lstStyle/>
          <a:p>
            <a:r>
              <a:rPr lang="en-US" dirty="0">
                <a:solidFill>
                  <a:srgbClr val="005E8A"/>
                </a:solidFill>
                <a:latin typeface="Arial Narrow" panose="020B0606020202030204" pitchFamily="34" charset="0"/>
              </a:rPr>
              <a:t>outcomes</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27</a:t>
            </a:fld>
            <a:endParaRPr lang="en-US" dirty="0"/>
          </a:p>
        </p:txBody>
      </p:sp>
    </p:spTree>
    <p:extLst>
      <p:ext uri="{BB962C8B-B14F-4D97-AF65-F5344CB8AC3E}">
        <p14:creationId xmlns:p14="http://schemas.microsoft.com/office/powerpoint/2010/main" val="4096393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040"/>
            <a:ext cx="7772400" cy="7452360"/>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0530" y="373510"/>
            <a:ext cx="3142207"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Delivering successful</a:t>
            </a:r>
          </a:p>
        </p:txBody>
      </p:sp>
      <p:sp>
        <p:nvSpPr>
          <p:cNvPr id="3" name="TextBox 2">
            <a:extLst>
              <a:ext uri="{FF2B5EF4-FFF2-40B4-BE49-F238E27FC236}">
                <a16:creationId xmlns="" xmlns:a16="http://schemas.microsoft.com/office/drawing/2014/main" id="{4C527110-9867-4005-9206-5D95C1CE448E}"/>
              </a:ext>
            </a:extLst>
          </p:cNvPr>
          <p:cNvSpPr txBox="1"/>
          <p:nvPr/>
        </p:nvSpPr>
        <p:spPr>
          <a:xfrm>
            <a:off x="234619" y="784753"/>
            <a:ext cx="1007007" cy="369332"/>
          </a:xfrm>
          <a:prstGeom prst="rect">
            <a:avLst/>
          </a:prstGeom>
          <a:noFill/>
        </p:spPr>
        <p:txBody>
          <a:bodyPr wrap="none" rtlCol="0">
            <a:spAutoFit/>
          </a:bodyPr>
          <a:lstStyle/>
          <a:p>
            <a:r>
              <a:rPr lang="en-US" dirty="0">
                <a:solidFill>
                  <a:srgbClr val="005E8A"/>
                </a:solidFill>
                <a:latin typeface="Arial Narrow" panose="020B0606020202030204" pitchFamily="34" charset="0"/>
              </a:rPr>
              <a:t>outcomes</a:t>
            </a:r>
          </a:p>
        </p:txBody>
      </p:sp>
      <p:sp>
        <p:nvSpPr>
          <p:cNvPr id="7" name="Rectangle 6"/>
          <p:cNvSpPr/>
          <p:nvPr/>
        </p:nvSpPr>
        <p:spPr>
          <a:xfrm>
            <a:off x="234619" y="4508521"/>
            <a:ext cx="4463198" cy="4881849"/>
          </a:xfrm>
          <a:prstGeom prst="rect">
            <a:avLst/>
          </a:prstGeom>
        </p:spPr>
        <p:txBody>
          <a:bodyPr wrap="square">
            <a:spAutoFit/>
          </a:bodyPr>
          <a:lstStyle/>
          <a:p>
            <a:pPr marL="0" marR="0">
              <a:lnSpc>
                <a:spcPct val="115000"/>
              </a:lnSpc>
              <a:spcBef>
                <a:spcPts val="0"/>
              </a:spcBef>
              <a:spcAft>
                <a:spcPts val="0"/>
              </a:spcAft>
            </a:pPr>
            <a:r>
              <a:rPr lang="en-US" sz="16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a:t>
            </a:r>
            <a:r>
              <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rPr>
              <a:t> delivered a few hires who match the client's business values, and new hires have been phenomenal performers as well as contributors to organizational success. </a:t>
            </a:r>
            <a:endParaRPr lang="en-US" sz="16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endParaRPr lang="en-US" sz="16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rPr>
              <a:t>Our client elevated their expectations, and </a:t>
            </a:r>
            <a:r>
              <a:rPr lang="en-US" sz="16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Rangam’s</a:t>
            </a:r>
            <a:r>
              <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rPr>
              <a:t> dedicated team met their expectations by doubling the number of anticipated submissions. </a:t>
            </a:r>
          </a:p>
          <a:p>
            <a:pPr marL="0" marR="0">
              <a:lnSpc>
                <a:spcPct val="115000"/>
              </a:lnSpc>
              <a:spcBef>
                <a:spcPts val="0"/>
              </a:spcBef>
              <a:spcAft>
                <a:spcPts val="0"/>
              </a:spcAft>
            </a:pPr>
            <a:endPar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endParaRPr>
          </a:p>
          <a:p>
            <a:pPr marL="0" marR="0">
              <a:lnSpc>
                <a:spcPct val="115000"/>
              </a:lnSpc>
              <a:spcBef>
                <a:spcPts val="0"/>
              </a:spcBef>
              <a:spcAft>
                <a:spcPts val="0"/>
              </a:spcAft>
            </a:pPr>
            <a:r>
              <a:rPr lang="en-US" sz="16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a:t>
            </a:r>
            <a:r>
              <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rPr>
              <a:t> improved the hiring process by making it more efficient with increased numbers of candidates getting shortlisted for interviews. </a:t>
            </a:r>
            <a:endParaRPr lang="en-US" sz="16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endParaRPr lang="en-US" sz="16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60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Rangam’s</a:t>
            </a:r>
            <a:r>
              <a:rPr lang="en-US" sz="1600" dirty="0">
                <a:solidFill>
                  <a:schemeClr val="bg1"/>
                </a:solidFill>
                <a:effectLst/>
                <a:latin typeface="Arial" panose="020B0604020202020204" pitchFamily="34" charset="0"/>
                <a:ea typeface="Georgia" panose="02040502050405020303" pitchFamily="18" charset="0"/>
                <a:cs typeface="Arial" panose="020B0604020202020204" pitchFamily="34" charset="0"/>
              </a:rPr>
              <a:t> focus is on quality and finding the best in people.</a:t>
            </a:r>
            <a:endParaRPr lang="en-US" sz="16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9C74B904-B456-F53B-B370-C9667731F07E}"/>
              </a:ext>
            </a:extLst>
          </p:cNvPr>
          <p:cNvPicPr>
            <a:picLocks noChangeAspect="1"/>
          </p:cNvPicPr>
          <p:nvPr/>
        </p:nvPicPr>
        <p:blipFill rotWithShape="1">
          <a:blip r:embed="rId3"/>
          <a:srcRect l="6831" t="33" r="14079" b="19713"/>
          <a:stretch/>
        </p:blipFill>
        <p:spPr>
          <a:xfrm>
            <a:off x="287315" y="1363646"/>
            <a:ext cx="4416294" cy="2786709"/>
          </a:xfrm>
          <a:prstGeom prst="rect">
            <a:avLst/>
          </a:prstGeom>
        </p:spPr>
      </p:pic>
      <p:pic>
        <p:nvPicPr>
          <p:cNvPr id="14" name="Picture 13">
            <a:extLst>
              <a:ext uri="{FF2B5EF4-FFF2-40B4-BE49-F238E27FC236}">
                <a16:creationId xmlns="" xmlns:a16="http://schemas.microsoft.com/office/drawing/2014/main" id="{21161CDC-5CD2-457C-48C8-B04B1D74B80B}"/>
              </a:ext>
            </a:extLst>
          </p:cNvPr>
          <p:cNvPicPr>
            <a:picLocks noChangeAspect="1"/>
          </p:cNvPicPr>
          <p:nvPr/>
        </p:nvPicPr>
        <p:blipFill rotWithShape="1">
          <a:blip r:embed="rId4"/>
          <a:srcRect l="4470" t="33237" b="1985"/>
          <a:stretch/>
        </p:blipFill>
        <p:spPr>
          <a:xfrm>
            <a:off x="4904585" y="1363646"/>
            <a:ext cx="2601115" cy="4282440"/>
          </a:xfrm>
          <a:prstGeom prst="rect">
            <a:avLst/>
          </a:prstGeom>
        </p:spPr>
      </p:pic>
      <p:sp>
        <p:nvSpPr>
          <p:cNvPr id="6" name="Rectangle 5"/>
          <p:cNvSpPr/>
          <p:nvPr/>
        </p:nvSpPr>
        <p:spPr>
          <a:xfrm>
            <a:off x="4904585" y="6261611"/>
            <a:ext cx="2631081" cy="288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96513CB3-6880-3AF4-5D56-E6E37A93AE1F}"/>
              </a:ext>
            </a:extLst>
          </p:cNvPr>
          <p:cNvSpPr/>
          <p:nvPr/>
        </p:nvSpPr>
        <p:spPr>
          <a:xfrm>
            <a:off x="5037164" y="6822746"/>
            <a:ext cx="2395889" cy="1946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ts val="3000"/>
              </a:lnSpc>
              <a:spcBef>
                <a:spcPts val="0"/>
              </a:spcBef>
              <a:spcAft>
                <a:spcPts val="0"/>
              </a:spcAft>
            </a:pPr>
            <a:r>
              <a:rPr lang="en-US" sz="2400" dirty="0" err="1">
                <a:solidFill>
                  <a:srgbClr val="005E8A"/>
                </a:solidFill>
                <a:effectLst/>
                <a:latin typeface="Arial" panose="020B0604020202020204" pitchFamily="34" charset="0"/>
                <a:ea typeface="Georgia" panose="02040502050405020303" pitchFamily="18" charset="0"/>
                <a:cs typeface="Arial" panose="020B0604020202020204" pitchFamily="34" charset="0"/>
              </a:rPr>
              <a:t>Rangam’s</a:t>
            </a:r>
            <a:r>
              <a:rPr lang="en-US" sz="2400" dirty="0">
                <a:solidFill>
                  <a:srgbClr val="005E8A"/>
                </a:solidFill>
                <a:effectLst/>
                <a:latin typeface="Arial" panose="020B0604020202020204" pitchFamily="34" charset="0"/>
                <a:ea typeface="Georgia" panose="02040502050405020303" pitchFamily="18" charset="0"/>
                <a:cs typeface="Arial" panose="020B0604020202020204" pitchFamily="34" charset="0"/>
              </a:rPr>
              <a:t> focus is on quality and finding the best in people.</a:t>
            </a:r>
            <a:endParaRPr lang="en-US" sz="2400" dirty="0">
              <a:solidFill>
                <a:srgbClr val="005E8A"/>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15" name="Straight Connector 14"/>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4"/>
          </p:nvPr>
        </p:nvSpPr>
        <p:spPr>
          <a:xfrm>
            <a:off x="5489258" y="9322649"/>
            <a:ext cx="1748790" cy="535517"/>
          </a:xfrm>
        </p:spPr>
        <p:txBody>
          <a:bodyPr/>
          <a:lstStyle/>
          <a:p>
            <a:fld id="{4214AEB2-FC4A-4662-932E-4984B403FFC7}" type="slidenum">
              <a:rPr lang="en-US" smtClean="0"/>
              <a:pPr/>
              <a:t>28</a:t>
            </a:fld>
            <a:endParaRPr lang="en-US" dirty="0"/>
          </a:p>
        </p:txBody>
      </p:sp>
    </p:spTree>
    <p:extLst>
      <p:ext uri="{BB962C8B-B14F-4D97-AF65-F5344CB8AC3E}">
        <p14:creationId xmlns:p14="http://schemas.microsoft.com/office/powerpoint/2010/main" val="259662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21167"/>
            <a:ext cx="7772400" cy="8437233"/>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03"/>
            <a:ext cx="7772401" cy="6910712"/>
          </a:xfrm>
          <a:prstGeom prst="rect">
            <a:avLst/>
          </a:prstGeom>
        </p:spPr>
      </p:pic>
      <p:sp>
        <p:nvSpPr>
          <p:cNvPr id="4" name="Rectangle 3"/>
          <p:cNvSpPr/>
          <p:nvPr/>
        </p:nvSpPr>
        <p:spPr>
          <a:xfrm>
            <a:off x="0" y="-19088"/>
            <a:ext cx="7772400" cy="6933281"/>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4631" y="1165497"/>
            <a:ext cx="5199889" cy="2308324"/>
          </a:xfrm>
          <a:prstGeom prst="rect">
            <a:avLst/>
          </a:prstGeom>
        </p:spPr>
        <p:txBody>
          <a:bodyPr wrap="square">
            <a:spAutoFit/>
          </a:bodyPr>
          <a:lstStyle/>
          <a:p>
            <a:r>
              <a:rPr lang="en-US" dirty="0" err="1">
                <a:solidFill>
                  <a:schemeClr val="bg1"/>
                </a:solidFill>
                <a:latin typeface="Calibri" panose="020F0502020204030204" pitchFamily="34" charset="0"/>
              </a:rPr>
              <a:t>Rangam’s</a:t>
            </a:r>
            <a:r>
              <a:rPr lang="en-US" dirty="0">
                <a:solidFill>
                  <a:schemeClr val="bg1"/>
                </a:solidFill>
                <a:latin typeface="Calibri" panose="020F0502020204030204" pitchFamily="34" charset="0"/>
              </a:rPr>
              <a:t> solutions are what set us apart from the competition. Our diversity, equity, and inclusion solutions like </a:t>
            </a:r>
            <a:r>
              <a:rPr lang="en-US" dirty="0" err="1">
                <a:solidFill>
                  <a:schemeClr val="bg1"/>
                </a:solidFill>
                <a:latin typeface="Calibri" panose="020F0502020204030204" pitchFamily="34" charset="0"/>
              </a:rPr>
              <a:t>SourceAbled</a:t>
            </a:r>
            <a:r>
              <a:rPr lang="en-US" dirty="0">
                <a:solidFill>
                  <a:schemeClr val="bg1"/>
                </a:solidFill>
                <a:latin typeface="Calibri" panose="020F0502020204030204" pitchFamily="34" charset="0"/>
              </a:rPr>
              <a:t>, deliver a scalable end-to-end program solution, ensuring the success of our clients as well as the candidates we place with them. We are delivering true partnership solutions and technology solutions that will help the fulfillment of truly diverse hiring programs.​</a:t>
            </a:r>
            <a:endParaRPr lang="en-US" dirty="0">
              <a:solidFill>
                <a:schemeClr val="bg1"/>
              </a:solidFill>
            </a:endParaRPr>
          </a:p>
        </p:txBody>
      </p:sp>
      <p:sp>
        <p:nvSpPr>
          <p:cNvPr id="23" name="Rectangle 22"/>
          <p:cNvSpPr/>
          <p:nvPr/>
        </p:nvSpPr>
        <p:spPr>
          <a:xfrm>
            <a:off x="451100" y="608528"/>
            <a:ext cx="3439886" cy="553998"/>
          </a:xfrm>
          <a:prstGeom prst="rect">
            <a:avLst/>
          </a:prstGeom>
        </p:spPr>
        <p:txBody>
          <a:bodyPr wrap="square">
            <a:spAutoFit/>
          </a:bodyPr>
          <a:lstStyle/>
          <a:p>
            <a:r>
              <a:rPr lang="en-US" sz="3000" dirty="0">
                <a:solidFill>
                  <a:schemeClr val="bg1"/>
                </a:solidFill>
                <a:latin typeface="Arial Narrow"/>
                <a:cs typeface="Arial"/>
              </a:rPr>
              <a:t>Global Solutions</a:t>
            </a:r>
            <a:endParaRPr lang="en-US" sz="3000" dirty="0">
              <a:solidFill>
                <a:schemeClr val="bg1"/>
              </a:solidFill>
              <a:latin typeface="Arial Narrow" panose="020B0606020202030204" pitchFamily="34" charset="0"/>
              <a:cs typeface="Arial" panose="020B0604020202020204" pitchFamily="34" charset="0"/>
            </a:endParaRPr>
          </a:p>
        </p:txBody>
      </p:sp>
      <p:sp>
        <p:nvSpPr>
          <p:cNvPr id="26" name="Rectangle 25"/>
          <p:cNvSpPr/>
          <p:nvPr/>
        </p:nvSpPr>
        <p:spPr>
          <a:xfrm>
            <a:off x="-1" y="6935426"/>
            <a:ext cx="7772401" cy="1596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743F24AA-77C4-BD77-344A-E9A638008B9F}"/>
              </a:ext>
            </a:extLst>
          </p:cNvPr>
          <p:cNvSpPr txBox="1"/>
          <p:nvPr/>
        </p:nvSpPr>
        <p:spPr>
          <a:xfrm>
            <a:off x="4762241" y="7394067"/>
            <a:ext cx="2358926" cy="615553"/>
          </a:xfrm>
          <a:prstGeom prst="rect">
            <a:avLst/>
          </a:prstGeom>
          <a:noFill/>
        </p:spPr>
        <p:txBody>
          <a:bodyPr wrap="square" rtlCol="0">
            <a:spAutoFit/>
          </a:bodyPr>
          <a:lstStyle/>
          <a:p>
            <a:r>
              <a:rPr lang="en-US" b="1" dirty="0">
                <a:latin typeface="Open Sans"/>
              </a:rPr>
              <a:t>Larry Worth</a:t>
            </a:r>
          </a:p>
          <a:p>
            <a:r>
              <a:rPr lang="en-US" sz="1600" dirty="0">
                <a:latin typeface="Open Sans"/>
              </a:rPr>
              <a:t>SVP, Global Solutions</a:t>
            </a:r>
            <a:endParaRPr lang="en-US" sz="1600" dirty="0"/>
          </a:p>
        </p:txBody>
      </p:sp>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4395753"/>
            <a:ext cx="3995195" cy="5091147"/>
          </a:xfrm>
          <a:prstGeom prst="rect">
            <a:avLst/>
          </a:prstGeom>
        </p:spPr>
      </p:pic>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29</a:t>
            </a:fld>
            <a:endParaRPr lang="en-US" dirty="0"/>
          </a:p>
        </p:txBody>
      </p:sp>
    </p:spTree>
    <p:extLst>
      <p:ext uri="{BB962C8B-B14F-4D97-AF65-F5344CB8AC3E}">
        <p14:creationId xmlns:p14="http://schemas.microsoft.com/office/powerpoint/2010/main" val="957807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584" y="499569"/>
            <a:ext cx="954107" cy="553998"/>
          </a:xfrm>
          <a:prstGeom prst="rect">
            <a:avLst/>
          </a:prstGeom>
        </p:spPr>
        <p:txBody>
          <a:bodyPr wrap="none">
            <a:spAutoFit/>
          </a:bodyPr>
          <a:lstStyle/>
          <a:p>
            <a:r>
              <a:rPr lang="en-IN" sz="3000" dirty="0">
                <a:solidFill>
                  <a:srgbClr val="005E8A"/>
                </a:solidFill>
                <a:latin typeface="Arial Narrow" panose="020B0606020202030204" pitchFamily="34" charset="0"/>
                <a:cs typeface="Arial" panose="020B0604020202020204" pitchFamily="34" charset="0"/>
              </a:rPr>
              <a:t>Index</a:t>
            </a:r>
          </a:p>
        </p:txBody>
      </p:sp>
      <p:sp>
        <p:nvSpPr>
          <p:cNvPr id="6" name="Rectangle 5"/>
          <p:cNvSpPr/>
          <p:nvPr/>
        </p:nvSpPr>
        <p:spPr>
          <a:xfrm>
            <a:off x="304800" y="495300"/>
            <a:ext cx="3448049" cy="889395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227288" y="4147457"/>
            <a:ext cx="4545111" cy="3225800"/>
            <a:chOff x="3010358" y="3958771"/>
            <a:chExt cx="4762042" cy="3074670"/>
          </a:xfrm>
        </p:grpSpPr>
        <p:sp>
          <p:nvSpPr>
            <p:cNvPr id="9" name="Rectangle 8"/>
            <p:cNvSpPr/>
            <p:nvPr/>
          </p:nvSpPr>
          <p:spPr>
            <a:xfrm>
              <a:off x="3010358" y="3958771"/>
              <a:ext cx="2351830" cy="1504950"/>
            </a:xfrm>
            <a:prstGeom prst="rect">
              <a:avLst/>
            </a:prstGeom>
            <a:solidFill>
              <a:srgbClr val="F27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20570" y="3958771"/>
              <a:ext cx="2351830" cy="1504950"/>
            </a:xfrm>
            <a:prstGeom prst="rect">
              <a:avLst/>
            </a:prstGeom>
            <a:solidFill>
              <a:srgbClr val="007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10358" y="5528491"/>
              <a:ext cx="2351830" cy="1504950"/>
            </a:xfrm>
            <a:prstGeom prst="rect">
              <a:avLst/>
            </a:prstGeom>
            <a:solidFill>
              <a:srgbClr val="00A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20570" y="5528491"/>
              <a:ext cx="2351830" cy="15049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descr="Diverse group of co-workers having casual discussion in office"/>
          <p:cNvPicPr>
            <a:picLocks noChangeAspect="1" noChangeArrowheads="1"/>
          </p:cNvPicPr>
          <p:nvPr/>
        </p:nvPicPr>
        <p:blipFill rotWithShape="1">
          <a:blip r:embed="rId3">
            <a:extLst>
              <a:ext uri="{28A0092B-C50C-407E-A947-70E740481C1C}">
                <a14:useLocalDpi xmlns:a14="http://schemas.microsoft.com/office/drawing/2010/main" val="0"/>
              </a:ext>
            </a:extLst>
          </a:blip>
          <a:srcRect l="7165" t="6335"/>
          <a:stretch/>
        </p:blipFill>
        <p:spPr bwMode="auto">
          <a:xfrm>
            <a:off x="3227288" y="987364"/>
            <a:ext cx="4533900" cy="30472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4C527110-9867-4005-9206-5D95C1CE448E}"/>
              </a:ext>
            </a:extLst>
          </p:cNvPr>
          <p:cNvSpPr txBox="1"/>
          <p:nvPr/>
        </p:nvSpPr>
        <p:spPr>
          <a:xfrm>
            <a:off x="434584" y="1253626"/>
            <a:ext cx="2792704" cy="7191712"/>
          </a:xfrm>
          <a:prstGeom prst="rect">
            <a:avLst/>
          </a:prstGeom>
          <a:noFill/>
        </p:spPr>
        <p:txBody>
          <a:bodyPr wrap="square" lIns="91440" tIns="45720" rIns="91440" bIns="45720" rtlCol="0" anchor="t">
            <a:spAutoFit/>
          </a:bodyPr>
          <a:lstStyle/>
          <a:p>
            <a:pPr marL="342900" indent="-342900">
              <a:lnSpc>
                <a:spcPts val="2000"/>
              </a:lnSpc>
              <a:buFont typeface="+mj-lt"/>
              <a:buAutoNum type="arabicPeriod"/>
            </a:pPr>
            <a:r>
              <a:rPr lang="en-US" sz="1400" dirty="0">
                <a:solidFill>
                  <a:srgbClr val="005E8A"/>
                </a:solidFill>
                <a:latin typeface="Arial" panose="020B0604020202020204" pitchFamily="34" charset="0"/>
                <a:cs typeface="Arial" panose="020B0604020202020204" pitchFamily="34" charset="0"/>
              </a:rPr>
              <a:t>Title Page</a:t>
            </a:r>
          </a:p>
          <a:p>
            <a:pPr marL="342900" indent="-342900">
              <a:lnSpc>
                <a:spcPts val="2000"/>
              </a:lnSpc>
              <a:buFont typeface="+mj-lt"/>
              <a:buAutoNum type="arabicPeriod"/>
            </a:pPr>
            <a:r>
              <a:rPr lang="en-US" sz="1400" dirty="0">
                <a:solidFill>
                  <a:srgbClr val="005E8A"/>
                </a:solidFill>
                <a:latin typeface="Arial" panose="020B0604020202020204" pitchFamily="34" charset="0"/>
                <a:cs typeface="Arial" panose="020B0604020202020204" pitchFamily="34" charset="0"/>
              </a:rPr>
              <a:t>Accelerating Growth </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CEO</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President</a:t>
            </a:r>
          </a:p>
          <a:p>
            <a:pPr marL="342900" indent="-342900">
              <a:lnSpc>
                <a:spcPts val="2000"/>
              </a:lnSpc>
              <a:buFont typeface="+mj-lt"/>
              <a:buAutoNum type="arabicPeriod"/>
            </a:pPr>
            <a:r>
              <a:rPr lang="en-US" sz="1400" dirty="0">
                <a:solidFill>
                  <a:srgbClr val="005E8A"/>
                </a:solidFill>
                <a:latin typeface="Arial" panose="020B0604020202020204" pitchFamily="34" charset="0"/>
                <a:cs typeface="Arial" panose="020B0604020202020204" pitchFamily="34" charset="0"/>
              </a:rPr>
              <a:t>About Rangam</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Company Summary</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COO’s Message</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Solutions Portfolio</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Highlights from 2021</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Testimonials</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Celebration and Education</a:t>
            </a:r>
          </a:p>
          <a:p>
            <a:pPr marL="342900" indent="-342900">
              <a:lnSpc>
                <a:spcPts val="2000"/>
              </a:lnSpc>
              <a:buFont typeface="+mj-lt"/>
              <a:buAutoNum type="arabicPeriod"/>
            </a:pPr>
            <a:r>
              <a:rPr lang="en-US" sz="1400" dirty="0">
                <a:solidFill>
                  <a:srgbClr val="005E8A"/>
                </a:solidFill>
                <a:latin typeface="Arial" panose="020B0604020202020204" pitchFamily="34" charset="0"/>
                <a:cs typeface="Arial" panose="020B0604020202020204" pitchFamily="34" charset="0"/>
              </a:rPr>
              <a:t>Global Commitment</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Global Delivery</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Delivering Successful Outcomes</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Global Solutions</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Global Expansion</a:t>
            </a:r>
          </a:p>
          <a:p>
            <a:pPr marL="800100"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Global Teams</a:t>
            </a:r>
            <a:endParaRPr lang="en-US" sz="1400" dirty="0">
              <a:solidFill>
                <a:srgbClr val="005E8A"/>
              </a:solidFill>
              <a:latin typeface="Arial" panose="020B0604020202020204" pitchFamily="34" charset="0"/>
              <a:cs typeface="Arial" panose="020B0604020202020204" pitchFamily="34" charset="0"/>
            </a:endParaRPr>
          </a:p>
          <a:p>
            <a:pPr marL="342900" indent="-342900">
              <a:lnSpc>
                <a:spcPts val="2000"/>
              </a:lnSpc>
              <a:buFont typeface="+mj-lt"/>
              <a:buAutoNum type="arabicPeriod"/>
            </a:pPr>
            <a:r>
              <a:rPr lang="en-US" sz="1400" dirty="0">
                <a:solidFill>
                  <a:srgbClr val="005E8A"/>
                </a:solidFill>
                <a:latin typeface="Arial" panose="020B0604020202020204" pitchFamily="34" charset="0"/>
                <a:cs typeface="Arial" panose="020B0604020202020204" pitchFamily="34" charset="0"/>
              </a:rPr>
              <a:t>Performance Summary</a:t>
            </a:r>
          </a:p>
          <a:p>
            <a:pPr marL="809625"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Fiscal Revenue 2017-2022</a:t>
            </a:r>
          </a:p>
          <a:p>
            <a:pPr marL="809625" lvl="1" indent="-251460">
              <a:lnSpc>
                <a:spcPts val="2000"/>
              </a:lnSpc>
              <a:buFont typeface="Arial" panose="020B0604020202020204" pitchFamily="34" charset="0"/>
              <a:buChar char="•"/>
            </a:pPr>
            <a:r>
              <a:rPr lang="en-US" sz="1400" dirty="0">
                <a:latin typeface="Arial" panose="020B0604020202020204" pitchFamily="34" charset="0"/>
                <a:cs typeface="Arial" panose="020B0604020202020204" pitchFamily="34" charset="0"/>
              </a:rPr>
              <a:t>Industry Breakout</a:t>
            </a:r>
          </a:p>
          <a:p>
            <a:pPr marL="809625" lvl="1" indent="-251460">
              <a:lnSpc>
                <a:spcPts val="2000"/>
              </a:lnSpc>
              <a:buFont typeface="Arial" panose="020B0604020202020204" pitchFamily="34" charset="0"/>
              <a:buChar char="•"/>
            </a:pPr>
            <a:r>
              <a:rPr lang="en-US" sz="1400" dirty="0">
                <a:solidFill>
                  <a:srgbClr val="000000"/>
                </a:solidFill>
                <a:latin typeface="Arial"/>
                <a:cs typeface="Arial"/>
              </a:rPr>
              <a:t>Contingent Staffing</a:t>
            </a:r>
          </a:p>
          <a:p>
            <a:pPr marL="342900" indent="-342900">
              <a:lnSpc>
                <a:spcPts val="2000"/>
              </a:lnSpc>
              <a:buFont typeface="+mj-lt"/>
              <a:buAutoNum type="arabicPeriod"/>
            </a:pPr>
            <a:r>
              <a:rPr lang="en-US" sz="1400" dirty="0">
                <a:solidFill>
                  <a:srgbClr val="005E8A"/>
                </a:solidFill>
                <a:latin typeface="Arial" panose="020B0604020202020204" pitchFamily="34" charset="0"/>
                <a:cs typeface="Arial" panose="020B0604020202020204" pitchFamily="34" charset="0"/>
              </a:rPr>
              <a:t>Leadership Team</a:t>
            </a:r>
          </a:p>
          <a:p>
            <a:pPr marL="800100" lvl="1" indent="-342900">
              <a:lnSpc>
                <a:spcPts val="2000"/>
              </a:lnSpc>
              <a:buFont typeface="+mj-lt"/>
              <a:buAutoNum type="arabicPeriod"/>
            </a:pPr>
            <a:endParaRPr lang="en-US" sz="1400" dirty="0">
              <a:solidFill>
                <a:srgbClr val="005E8A"/>
              </a:solidFill>
              <a:latin typeface="Arial" panose="020B0604020202020204" pitchFamily="34" charset="0"/>
              <a:cs typeface="Arial" panose="020B0604020202020204" pitchFamily="34" charset="0"/>
            </a:endParaRPr>
          </a:p>
          <a:p>
            <a:endParaRPr lang="en-US" sz="1400" dirty="0">
              <a:solidFill>
                <a:srgbClr val="005E8A"/>
              </a:solidFill>
              <a:latin typeface="Arial" panose="020B0604020202020204" pitchFamily="34" charset="0"/>
              <a:cs typeface="Arial" panose="020B0604020202020204" pitchFamily="34" charset="0"/>
            </a:endParaRPr>
          </a:p>
          <a:p>
            <a:endParaRPr lang="en-US" sz="1400" dirty="0">
              <a:solidFill>
                <a:srgbClr val="005E8A"/>
              </a:solidFill>
              <a:latin typeface="Arial" panose="020B0604020202020204" pitchFamily="34" charset="0"/>
              <a:cs typeface="Arial" panose="020B0604020202020204" pitchFamily="34" charset="0"/>
            </a:endParaRPr>
          </a:p>
        </p:txBody>
      </p:sp>
      <p:sp>
        <p:nvSpPr>
          <p:cNvPr id="5" name="Rectangle 4"/>
          <p:cNvSpPr/>
          <p:nvPr/>
        </p:nvSpPr>
        <p:spPr>
          <a:xfrm>
            <a:off x="3471386" y="4695187"/>
            <a:ext cx="1760889" cy="605294"/>
          </a:xfrm>
          <a:prstGeom prst="rect">
            <a:avLst/>
          </a:prstGeom>
        </p:spPr>
        <p:txBody>
          <a:bodyPr wrap="square" lIns="91440" tIns="45720" rIns="91440" bIns="45720" anchor="t">
            <a:spAutoFit/>
          </a:bodyPr>
          <a:lstStyle/>
          <a:p>
            <a:pPr algn="ctr">
              <a:lnSpc>
                <a:spcPts val="2000"/>
              </a:lnSpc>
            </a:pPr>
            <a:r>
              <a:rPr lang="en-US" dirty="0">
                <a:solidFill>
                  <a:schemeClr val="bg1"/>
                </a:solidFill>
                <a:latin typeface="Arial"/>
                <a:cs typeface="Arial"/>
              </a:rPr>
              <a:t>Accelerating</a:t>
            </a:r>
          </a:p>
          <a:p>
            <a:pPr algn="ctr">
              <a:lnSpc>
                <a:spcPts val="2000"/>
              </a:lnSpc>
            </a:pPr>
            <a:r>
              <a:rPr lang="en-US" dirty="0">
                <a:solidFill>
                  <a:schemeClr val="bg1"/>
                </a:solidFill>
                <a:latin typeface="Arial"/>
                <a:cs typeface="Arial"/>
              </a:rPr>
              <a:t>Growth</a:t>
            </a:r>
          </a:p>
        </p:txBody>
      </p:sp>
      <p:sp>
        <p:nvSpPr>
          <p:cNvPr id="27" name="Rectangle 26"/>
          <p:cNvSpPr/>
          <p:nvPr/>
        </p:nvSpPr>
        <p:spPr>
          <a:xfrm>
            <a:off x="5665108" y="4695187"/>
            <a:ext cx="1760889" cy="605294"/>
          </a:xfrm>
          <a:prstGeom prst="rect">
            <a:avLst/>
          </a:prstGeom>
        </p:spPr>
        <p:txBody>
          <a:bodyPr wrap="square" lIns="91440" tIns="45720" rIns="91440" bIns="45720" anchor="t">
            <a:spAutoFit/>
          </a:bodyPr>
          <a:lstStyle/>
          <a:p>
            <a:pPr algn="ctr">
              <a:lnSpc>
                <a:spcPts val="2000"/>
              </a:lnSpc>
            </a:pPr>
            <a:r>
              <a:rPr lang="en-US" dirty="0">
                <a:solidFill>
                  <a:schemeClr val="bg1"/>
                </a:solidFill>
                <a:latin typeface="Arial"/>
                <a:cs typeface="Arial"/>
              </a:rPr>
              <a:t>About</a:t>
            </a:r>
          </a:p>
          <a:p>
            <a:pPr algn="ctr">
              <a:lnSpc>
                <a:spcPts val="2000"/>
              </a:lnSpc>
            </a:pPr>
            <a:r>
              <a:rPr lang="en-US" dirty="0">
                <a:solidFill>
                  <a:schemeClr val="bg1"/>
                </a:solidFill>
                <a:latin typeface="Arial"/>
                <a:cs typeface="Arial"/>
              </a:rPr>
              <a:t>Rangam</a:t>
            </a:r>
          </a:p>
        </p:txBody>
      </p:sp>
      <p:sp>
        <p:nvSpPr>
          <p:cNvPr id="29" name="Rectangle 28"/>
          <p:cNvSpPr/>
          <p:nvPr/>
        </p:nvSpPr>
        <p:spPr>
          <a:xfrm>
            <a:off x="5800046" y="6266668"/>
            <a:ext cx="1625952" cy="902811"/>
          </a:xfrm>
          <a:prstGeom prst="rect">
            <a:avLst/>
          </a:prstGeom>
        </p:spPr>
        <p:txBody>
          <a:bodyPr wrap="square" lIns="91440" tIns="45720" rIns="91440" bIns="45720" anchor="t">
            <a:spAutoFit/>
          </a:bodyPr>
          <a:lstStyle/>
          <a:p>
            <a:pPr algn="ctr"/>
            <a:r>
              <a:rPr lang="en-US" dirty="0">
                <a:solidFill>
                  <a:schemeClr val="bg1"/>
                </a:solidFill>
                <a:latin typeface="Arial"/>
                <a:cs typeface="Arial"/>
              </a:rPr>
              <a:t>Performance Summary</a:t>
            </a:r>
            <a:endParaRPr lang="en-US" dirty="0">
              <a:solidFill>
                <a:schemeClr val="bg1"/>
              </a:solidFill>
              <a:ea typeface="+mn-lt"/>
              <a:cs typeface="+mn-lt"/>
            </a:endParaRPr>
          </a:p>
          <a:p>
            <a:pPr algn="ctr">
              <a:lnSpc>
                <a:spcPts val="2000"/>
              </a:lnSpc>
            </a:pP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3</a:t>
            </a:fld>
            <a:endParaRPr lang="en-US" dirty="0"/>
          </a:p>
        </p:txBody>
      </p:sp>
      <p:sp>
        <p:nvSpPr>
          <p:cNvPr id="7" name="Rectangle 6">
            <a:extLst>
              <a:ext uri="{FF2B5EF4-FFF2-40B4-BE49-F238E27FC236}">
                <a16:creationId xmlns="" xmlns:a16="http://schemas.microsoft.com/office/drawing/2014/main" id="{A77D50A6-CAFE-1D7D-F670-25C09FC9EFD2}"/>
              </a:ext>
            </a:extLst>
          </p:cNvPr>
          <p:cNvSpPr/>
          <p:nvPr/>
        </p:nvSpPr>
        <p:spPr>
          <a:xfrm>
            <a:off x="3474536" y="6272711"/>
            <a:ext cx="1760889" cy="605294"/>
          </a:xfrm>
          <a:prstGeom prst="rect">
            <a:avLst/>
          </a:prstGeom>
        </p:spPr>
        <p:txBody>
          <a:bodyPr wrap="square">
            <a:spAutoFit/>
          </a:bodyPr>
          <a:lstStyle/>
          <a:p>
            <a:pPr algn="ctr">
              <a:lnSpc>
                <a:spcPts val="2000"/>
              </a:lnSpc>
            </a:pPr>
            <a:r>
              <a:rPr lang="en-US" dirty="0">
                <a:solidFill>
                  <a:schemeClr val="bg1"/>
                </a:solidFill>
                <a:latin typeface="Arial" panose="020B0604020202020204" pitchFamily="34" charset="0"/>
                <a:cs typeface="Arial" panose="020B0604020202020204" pitchFamily="34" charset="0"/>
              </a:rPr>
              <a:t>Global Commitment</a:t>
            </a:r>
          </a:p>
        </p:txBody>
      </p:sp>
    </p:spTree>
    <p:extLst>
      <p:ext uri="{BB962C8B-B14F-4D97-AF65-F5344CB8AC3E}">
        <p14:creationId xmlns:p14="http://schemas.microsoft.com/office/powerpoint/2010/main" val="3418118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788074"/>
            <a:ext cx="7772400" cy="5270326"/>
          </a:xfrm>
          <a:prstGeom prst="rect">
            <a:avLst/>
          </a:prstGeom>
        </p:spPr>
      </p:pic>
      <p:sp>
        <p:nvSpPr>
          <p:cNvPr id="13" name="Rectangle 12"/>
          <p:cNvSpPr/>
          <p:nvPr/>
        </p:nvSpPr>
        <p:spPr>
          <a:xfrm>
            <a:off x="266770" y="1308098"/>
            <a:ext cx="5090160" cy="1569660"/>
          </a:xfrm>
          <a:prstGeom prst="rect">
            <a:avLst/>
          </a:prstGeom>
        </p:spPr>
        <p:txBody>
          <a:bodyPr wrap="square">
            <a:spAutoFit/>
          </a:bodyPr>
          <a:lstStyle/>
          <a:p>
            <a:r>
              <a:rPr lang="en-US" sz="1600" dirty="0" err="1"/>
              <a:t>Rangam</a:t>
            </a:r>
            <a:r>
              <a:rPr lang="en-US" sz="1600" dirty="0"/>
              <a:t> is continuing our expansion within the APAC and EMEA regions. The expansion is a huge opportunity for Rangam, our clients and job seekers within these regions.  Rangam is introducing its brand globally as well as our solutions for traditional staffing for clients and solutions to develop and stronger DE&amp;I hiring program.</a:t>
            </a:r>
            <a:endParaRPr lang="en-US" sz="1600" dirty="0">
              <a:cs typeface="Calibri"/>
            </a:endParaRPr>
          </a:p>
        </p:txBody>
      </p:sp>
      <p:sp>
        <p:nvSpPr>
          <p:cNvPr id="14" name="TextBox 13">
            <a:extLst>
              <a:ext uri="{FF2B5EF4-FFF2-40B4-BE49-F238E27FC236}">
                <a16:creationId xmlns="" xmlns:a16="http://schemas.microsoft.com/office/drawing/2014/main" id="{743F24AA-77C4-BD77-344A-E9A638008B9F}"/>
              </a:ext>
            </a:extLst>
          </p:cNvPr>
          <p:cNvSpPr txBox="1"/>
          <p:nvPr/>
        </p:nvSpPr>
        <p:spPr>
          <a:xfrm>
            <a:off x="3886200" y="4126175"/>
            <a:ext cx="3769396" cy="553998"/>
          </a:xfrm>
          <a:prstGeom prst="rect">
            <a:avLst/>
          </a:prstGeom>
          <a:noFill/>
        </p:spPr>
        <p:txBody>
          <a:bodyPr wrap="square" rtlCol="0">
            <a:spAutoFit/>
          </a:bodyPr>
          <a:lstStyle/>
          <a:p>
            <a:r>
              <a:rPr lang="en-US" sz="1600" b="1" dirty="0">
                <a:latin typeface="Open Sans"/>
              </a:rPr>
              <a:t>Lee </a:t>
            </a:r>
            <a:r>
              <a:rPr lang="en-US" sz="1600" b="1" dirty="0" err="1">
                <a:latin typeface="Open Sans"/>
              </a:rPr>
              <a:t>Corless</a:t>
            </a:r>
            <a:endParaRPr lang="en-US" sz="1600" b="1" dirty="0">
              <a:latin typeface="Open Sans"/>
            </a:endParaRPr>
          </a:p>
          <a:p>
            <a:r>
              <a:rPr lang="en-US" sz="1400" dirty="0">
                <a:latin typeface="Open Sans"/>
              </a:rPr>
              <a:t>SVP, Global Expansion, People &amp; Culture</a:t>
            </a:r>
            <a:endParaRPr lang="en-US" sz="1400" dirty="0"/>
          </a:p>
        </p:txBody>
      </p:sp>
      <p:sp>
        <p:nvSpPr>
          <p:cNvPr id="15" name="Rectangle 14"/>
          <p:cNvSpPr/>
          <p:nvPr/>
        </p:nvSpPr>
        <p:spPr>
          <a:xfrm>
            <a:off x="304800" y="620363"/>
            <a:ext cx="3439886" cy="553998"/>
          </a:xfrm>
          <a:prstGeom prst="rect">
            <a:avLst/>
          </a:prstGeom>
        </p:spPr>
        <p:txBody>
          <a:bodyPr wrap="square">
            <a:spAutoFit/>
          </a:bodyPr>
          <a:lstStyle/>
          <a:p>
            <a:r>
              <a:rPr lang="en-US" sz="3000" dirty="0">
                <a:solidFill>
                  <a:srgbClr val="005E8A"/>
                </a:solidFill>
                <a:latin typeface="Arial Narrow" panose="020B0606020202030204" pitchFamily="34" charset="0"/>
                <a:cs typeface="Arial" panose="020B0604020202020204" pitchFamily="34" charset="0"/>
              </a:rPr>
              <a:t>Global Expansion</a:t>
            </a:r>
          </a:p>
        </p:txBody>
      </p:sp>
      <p:sp>
        <p:nvSpPr>
          <p:cNvPr id="11" name="Rectangle 10"/>
          <p:cNvSpPr/>
          <p:nvPr/>
        </p:nvSpPr>
        <p:spPr>
          <a:xfrm>
            <a:off x="0" y="4788074"/>
            <a:ext cx="7772400" cy="5270326"/>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804" y="3199000"/>
            <a:ext cx="3906556" cy="6280374"/>
          </a:xfrm>
          <a:prstGeom prst="rect">
            <a:avLst/>
          </a:prstGeom>
        </p:spPr>
      </p:pic>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30</a:t>
            </a:fld>
            <a:endParaRPr lang="en-US" dirty="0"/>
          </a:p>
        </p:txBody>
      </p:sp>
    </p:spTree>
    <p:extLst>
      <p:ext uri="{BB962C8B-B14F-4D97-AF65-F5344CB8AC3E}">
        <p14:creationId xmlns:p14="http://schemas.microsoft.com/office/powerpoint/2010/main" val="3713889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21167"/>
            <a:ext cx="7772400" cy="8437233"/>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03"/>
            <a:ext cx="7772401" cy="6910712"/>
          </a:xfrm>
          <a:prstGeom prst="rect">
            <a:avLst/>
          </a:prstGeom>
        </p:spPr>
      </p:pic>
      <p:sp>
        <p:nvSpPr>
          <p:cNvPr id="4" name="Rectangle 3"/>
          <p:cNvSpPr/>
          <p:nvPr/>
        </p:nvSpPr>
        <p:spPr>
          <a:xfrm>
            <a:off x="0" y="-19088"/>
            <a:ext cx="7772400" cy="6933281"/>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4631" y="1165497"/>
            <a:ext cx="6865738" cy="4247317"/>
          </a:xfrm>
          <a:prstGeom prst="rect">
            <a:avLst/>
          </a:prstGeom>
        </p:spPr>
        <p:txBody>
          <a:bodyPr wrap="square">
            <a:spAutoFit/>
          </a:bodyPr>
          <a:lstStyle/>
          <a:p>
            <a:r>
              <a:rPr lang="en-US" dirty="0" err="1">
                <a:solidFill>
                  <a:schemeClr val="bg1"/>
                </a:solidFill>
                <a:latin typeface="Calibri" panose="020F0502020204030204" pitchFamily="34" charset="0"/>
              </a:rPr>
              <a:t>Rangam’s</a:t>
            </a:r>
            <a:r>
              <a:rPr lang="en-US" dirty="0">
                <a:solidFill>
                  <a:schemeClr val="bg1"/>
                </a:solidFill>
                <a:latin typeface="Calibri" panose="020F0502020204030204" pitchFamily="34" charset="0"/>
              </a:rPr>
              <a:t> commitment to a global presence in staffing is having a tremendous impact of DEI awareness within India. Our philosophy, mission and core values allow </a:t>
            </a:r>
            <a:r>
              <a:rPr lang="en-US" dirty="0" err="1">
                <a:solidFill>
                  <a:schemeClr val="bg1"/>
                </a:solidFill>
                <a:latin typeface="Calibri" panose="020F0502020204030204" pitchFamily="34" charset="0"/>
              </a:rPr>
              <a:t>Rangam’s</a:t>
            </a:r>
            <a:r>
              <a:rPr lang="en-US" dirty="0">
                <a:solidFill>
                  <a:schemeClr val="bg1"/>
                </a:solidFill>
                <a:latin typeface="Calibri" panose="020F0502020204030204" pitchFamily="34" charset="0"/>
              </a:rPr>
              <a:t> clients to experience success in hiring. </a:t>
            </a:r>
          </a:p>
          <a:p>
            <a:endParaRPr lang="en-US" dirty="0">
              <a:solidFill>
                <a:schemeClr val="bg1"/>
              </a:solidFill>
              <a:latin typeface="Calibri" panose="020F0502020204030204" pitchFamily="34" charset="0"/>
            </a:endParaRPr>
          </a:p>
          <a:p>
            <a:r>
              <a:rPr lang="en-US" dirty="0" err="1">
                <a:solidFill>
                  <a:schemeClr val="bg1"/>
                </a:solidFill>
                <a:latin typeface="Calibri" panose="020F0502020204030204" pitchFamily="34" charset="0"/>
              </a:rPr>
              <a:t>Rangam</a:t>
            </a:r>
            <a:r>
              <a:rPr lang="en-US" dirty="0">
                <a:solidFill>
                  <a:schemeClr val="bg1"/>
                </a:solidFill>
                <a:latin typeface="Calibri" panose="020F0502020204030204" pitchFamily="34" charset="0"/>
              </a:rPr>
              <a:t> delivers solutions and services to our clients, candidates and communities all around the world.  Our global teams are committed to our talent outreach, sales, and marketing strategies to help our audiences converge and achieve the success they are looking for.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Our teams are utilizing the latest technology to generate engagement to job seekers and delivering quality candidates to our clients. We are analyzing data to consistently improve messaging for all strategic outreach and we are driving registrations on our website platforms and client portals through digital marketing efforts.</a:t>
            </a:r>
            <a:endParaRPr lang="en-US" dirty="0">
              <a:solidFill>
                <a:schemeClr val="bg1"/>
              </a:solidFill>
            </a:endParaRPr>
          </a:p>
        </p:txBody>
      </p:sp>
      <p:sp>
        <p:nvSpPr>
          <p:cNvPr id="23" name="Rectangle 22"/>
          <p:cNvSpPr/>
          <p:nvPr/>
        </p:nvSpPr>
        <p:spPr>
          <a:xfrm>
            <a:off x="451100" y="608528"/>
            <a:ext cx="3439886" cy="553998"/>
          </a:xfrm>
          <a:prstGeom prst="rect">
            <a:avLst/>
          </a:prstGeom>
        </p:spPr>
        <p:txBody>
          <a:bodyPr wrap="square">
            <a:spAutoFit/>
          </a:bodyPr>
          <a:lstStyle/>
          <a:p>
            <a:r>
              <a:rPr lang="en-US" sz="3000" dirty="0">
                <a:solidFill>
                  <a:schemeClr val="bg1"/>
                </a:solidFill>
                <a:latin typeface="Arial Narrow"/>
                <a:cs typeface="Arial"/>
              </a:rPr>
              <a:t>Global Teams</a:t>
            </a:r>
            <a:endParaRPr lang="en-US" sz="3000" dirty="0">
              <a:solidFill>
                <a:schemeClr val="bg1"/>
              </a:solidFill>
              <a:latin typeface="Arial Narrow" panose="020B0606020202030204" pitchFamily="34" charset="0"/>
              <a:cs typeface="Arial" panose="020B0604020202020204" pitchFamily="34" charset="0"/>
            </a:endParaRPr>
          </a:p>
        </p:txBody>
      </p:sp>
      <p:sp>
        <p:nvSpPr>
          <p:cNvPr id="26" name="Rectangle 25"/>
          <p:cNvSpPr/>
          <p:nvPr/>
        </p:nvSpPr>
        <p:spPr>
          <a:xfrm>
            <a:off x="-1" y="6935426"/>
            <a:ext cx="7772401" cy="1596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743F24AA-77C4-BD77-344A-E9A638008B9F}"/>
              </a:ext>
            </a:extLst>
          </p:cNvPr>
          <p:cNvSpPr txBox="1"/>
          <p:nvPr/>
        </p:nvSpPr>
        <p:spPr>
          <a:xfrm>
            <a:off x="4800600" y="7369677"/>
            <a:ext cx="2358926" cy="615553"/>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Gopal </a:t>
            </a:r>
            <a:r>
              <a:rPr lang="en-US" b="1" dirty="0" err="1">
                <a:latin typeface="Arial" panose="020B0604020202020204" pitchFamily="34" charset="0"/>
                <a:cs typeface="Arial" panose="020B0604020202020204" pitchFamily="34" charset="0"/>
              </a:rPr>
              <a:t>Haribhakti</a:t>
            </a:r>
            <a:endParaRPr lang="en-US"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Managing Director</a:t>
            </a:r>
            <a:endParaRPr lang="en-US" sz="1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609" y="5574367"/>
            <a:ext cx="3058208" cy="3912533"/>
          </a:xfrm>
          <a:prstGeom prst="rect">
            <a:avLst/>
          </a:prstGeom>
        </p:spPr>
      </p:pic>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31</a:t>
            </a:fld>
            <a:endParaRPr lang="en-US" dirty="0"/>
          </a:p>
        </p:txBody>
      </p:sp>
    </p:spTree>
    <p:extLst>
      <p:ext uri="{BB962C8B-B14F-4D97-AF65-F5344CB8AC3E}">
        <p14:creationId xmlns:p14="http://schemas.microsoft.com/office/powerpoint/2010/main" val="1295111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7757652" cy="10058400"/>
          </a:xfrm>
          <a:prstGeom prst="rect">
            <a:avLst/>
          </a:prstGeom>
        </p:spPr>
      </p:pic>
      <p:sp>
        <p:nvSpPr>
          <p:cNvPr id="16" name="TextBox 15"/>
          <p:cNvSpPr txBox="1"/>
          <p:nvPr/>
        </p:nvSpPr>
        <p:spPr>
          <a:xfrm>
            <a:off x="632460" y="7920326"/>
            <a:ext cx="4191248" cy="1502976"/>
          </a:xfrm>
          <a:prstGeom prst="rect">
            <a:avLst/>
          </a:prstGeom>
          <a:noFill/>
        </p:spPr>
        <p:txBody>
          <a:bodyPr wrap="square" rtlCol="0">
            <a:spAutoFit/>
          </a:bodyPr>
          <a:lstStyle/>
          <a:p>
            <a:pPr>
              <a:lnSpc>
                <a:spcPts val="5500"/>
              </a:lnSpc>
            </a:pPr>
            <a:r>
              <a:rPr lang="en-US" sz="5400" dirty="0">
                <a:solidFill>
                  <a:schemeClr val="bg1"/>
                </a:solidFill>
                <a:latin typeface="Arial" panose="020B0604020202020204" pitchFamily="34" charset="0"/>
                <a:cs typeface="Arial" panose="020B0604020202020204" pitchFamily="34" charset="0"/>
              </a:rPr>
              <a:t>Performance Summary</a:t>
            </a:r>
          </a:p>
        </p:txBody>
      </p:sp>
      <p:sp>
        <p:nvSpPr>
          <p:cNvPr id="17" name="Rectangle 16"/>
          <p:cNvSpPr/>
          <p:nvPr/>
        </p:nvSpPr>
        <p:spPr>
          <a:xfrm>
            <a:off x="491491" y="7831639"/>
            <a:ext cx="45719" cy="1544776"/>
          </a:xfrm>
          <a:prstGeom prst="rect">
            <a:avLst/>
          </a:prstGeom>
          <a:solidFill>
            <a:srgbClr val="F27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32</a:t>
            </a:fld>
            <a:endParaRPr lang="en-US" dirty="0"/>
          </a:p>
        </p:txBody>
      </p:sp>
    </p:spTree>
    <p:extLst>
      <p:ext uri="{BB962C8B-B14F-4D97-AF65-F5344CB8AC3E}">
        <p14:creationId xmlns:p14="http://schemas.microsoft.com/office/powerpoint/2010/main" val="2716527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5" name="Rectangle 4"/>
          <p:cNvSpPr/>
          <p:nvPr/>
        </p:nvSpPr>
        <p:spPr>
          <a:xfrm>
            <a:off x="-14748"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87410" y="1494416"/>
            <a:ext cx="7024500" cy="5868094"/>
            <a:chOff x="250699" y="378948"/>
            <a:chExt cx="7024500" cy="5868094"/>
          </a:xfrm>
        </p:grpSpPr>
        <p:sp>
          <p:nvSpPr>
            <p:cNvPr id="19" name="TextBox 18">
              <a:extLst>
                <a:ext uri="{FF2B5EF4-FFF2-40B4-BE49-F238E27FC236}">
                  <a16:creationId xmlns="" xmlns:a16="http://schemas.microsoft.com/office/drawing/2014/main" id="{4C527110-9867-4005-9206-5D95C1CE448E}"/>
                </a:ext>
              </a:extLst>
            </p:cNvPr>
            <p:cNvSpPr txBox="1"/>
            <p:nvPr/>
          </p:nvSpPr>
          <p:spPr>
            <a:xfrm>
              <a:off x="274779" y="809633"/>
              <a:ext cx="2791790" cy="369332"/>
            </a:xfrm>
            <a:prstGeom prst="rect">
              <a:avLst/>
            </a:prstGeom>
            <a:noFill/>
          </p:spPr>
          <p:txBody>
            <a:bodyPr wrap="none" rtlCol="0">
              <a:spAutoFit/>
            </a:bodyPr>
            <a:lstStyle/>
            <a:p>
              <a:r>
                <a:rPr lang="en-US" dirty="0">
                  <a:solidFill>
                    <a:srgbClr val="005E8A"/>
                  </a:solidFill>
                </a:rPr>
                <a:t>Total Revenue 2017 to 2022</a:t>
              </a:r>
            </a:p>
          </p:txBody>
        </p:sp>
        <p:sp>
          <p:nvSpPr>
            <p:cNvPr id="20" name="Rectangle 19"/>
            <p:cNvSpPr/>
            <p:nvPr/>
          </p:nvSpPr>
          <p:spPr>
            <a:xfrm>
              <a:off x="274779" y="5077491"/>
              <a:ext cx="7000420" cy="1169551"/>
            </a:xfrm>
            <a:prstGeom prst="rect">
              <a:avLst/>
            </a:prstGeom>
          </p:spPr>
          <p:txBody>
            <a:bodyPr wrap="square" lIns="91440" tIns="45720" rIns="91440" bIns="45720" anchor="t">
              <a:spAutoFit/>
            </a:bodyPr>
            <a:lstStyle/>
            <a:p>
              <a:r>
                <a:rPr lang="en-US" sz="1400" dirty="0">
                  <a:latin typeface="Open Sans"/>
                </a:rPr>
                <a:t>Rangam has experience double digit growth in total revenue averaging 12.644% FY2017 to FY2022.  This growth spans from $22 million to over $45 million. The attribution of this growth is due to Rangam’s industry categories of Banking and Finance, Corporate to Corporate, Consulting Services, Consumer Products, Energy and Utilities, Government, Health and Finance, Pharma, Services, and Telecom.</a:t>
              </a:r>
              <a:endParaRPr lang="en-US" dirty="0"/>
            </a:p>
          </p:txBody>
        </p:sp>
        <p:sp>
          <p:nvSpPr>
            <p:cNvPr id="21" name="Rectangle 20"/>
            <p:cNvSpPr/>
            <p:nvPr/>
          </p:nvSpPr>
          <p:spPr>
            <a:xfrm>
              <a:off x="250699" y="378948"/>
              <a:ext cx="902811" cy="461665"/>
            </a:xfrm>
            <a:prstGeom prst="rect">
              <a:avLst/>
            </a:prstGeom>
          </p:spPr>
          <p:txBody>
            <a:bodyPr wrap="none">
              <a:spAutoFit/>
            </a:bodyPr>
            <a:lstStyle/>
            <a:p>
              <a:r>
                <a:rPr lang="en-IN" sz="2400" b="1" dirty="0">
                  <a:solidFill>
                    <a:srgbClr val="005E8A"/>
                  </a:solidFill>
                  <a:latin typeface="Arial Narrow" panose="020B0606020202030204" pitchFamily="34" charset="0"/>
                  <a:cs typeface="Arial" panose="020B0604020202020204" pitchFamily="34" charset="0"/>
                </a:rPr>
                <a:t>Fiscal</a:t>
              </a:r>
            </a:p>
          </p:txBody>
        </p:sp>
      </p:gr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33</a:t>
            </a:fld>
            <a:endParaRPr lang="en-US" dirty="0"/>
          </a:p>
        </p:txBody>
      </p:sp>
      <p:graphicFrame>
        <p:nvGraphicFramePr>
          <p:cNvPr id="6" name="Chart 5">
            <a:extLst>
              <a:ext uri="{FF2B5EF4-FFF2-40B4-BE49-F238E27FC236}">
                <a16:creationId xmlns="" xmlns:a16="http://schemas.microsoft.com/office/drawing/2014/main" id="{ECB63FBA-162F-D58D-F2A2-C1767976E1E8}"/>
              </a:ext>
            </a:extLst>
          </p:cNvPr>
          <p:cNvGraphicFramePr>
            <a:graphicFrameLocks/>
          </p:cNvGraphicFramePr>
          <p:nvPr>
            <p:extLst>
              <p:ext uri="{D42A27DB-BD31-4B8C-83A1-F6EECF244321}">
                <p14:modId xmlns:p14="http://schemas.microsoft.com/office/powerpoint/2010/main" val="1434137417"/>
              </p:ext>
            </p:extLst>
          </p:nvPr>
        </p:nvGraphicFramePr>
        <p:xfrm>
          <a:off x="187410" y="2467215"/>
          <a:ext cx="7303542" cy="37257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477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1" name="Rectangle 10"/>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4299" y="1914533"/>
            <a:ext cx="4776308" cy="369332"/>
          </a:xfrm>
          <a:prstGeom prst="rect">
            <a:avLst/>
          </a:prstGeom>
          <a:noFill/>
        </p:spPr>
        <p:txBody>
          <a:bodyPr wrap="none" rtlCol="0">
            <a:spAutoFit/>
          </a:bodyPr>
          <a:lstStyle/>
          <a:p>
            <a:r>
              <a:rPr lang="en-US" dirty="0">
                <a:solidFill>
                  <a:srgbClr val="005E8A"/>
                </a:solidFill>
              </a:rPr>
              <a:t>Total Banking and Finance Revenue 2017 to 2022</a:t>
            </a:r>
          </a:p>
        </p:txBody>
      </p:sp>
      <p:sp>
        <p:nvSpPr>
          <p:cNvPr id="7" name="Rectangle 6"/>
          <p:cNvSpPr/>
          <p:nvPr/>
        </p:nvSpPr>
        <p:spPr>
          <a:xfrm>
            <a:off x="244299" y="6385127"/>
            <a:ext cx="6423201" cy="954107"/>
          </a:xfrm>
          <a:prstGeom prst="rect">
            <a:avLst/>
          </a:prstGeom>
          <a:ln>
            <a:noFill/>
          </a:ln>
        </p:spPr>
        <p:txBody>
          <a:bodyPr wrap="square" lIns="91440" tIns="45720" rIns="91440" bIns="45720" anchor="t">
            <a:spAutoFit/>
          </a:bodyPr>
          <a:lstStyle/>
          <a:p>
            <a:r>
              <a:rPr lang="en-US" sz="1400" dirty="0">
                <a:latin typeface="Open Sans"/>
              </a:rPr>
              <a:t>Rangam experienced a decline in its Banking and Finance vertical in FY2019, and as of FY2022 has nearly tripled the revenue in this space. This is being driven by business with JPMorgan Chase, JPMorgan Chase Canada, and Wells Fargo. </a:t>
            </a:r>
            <a:endParaRPr lang="en-US" dirty="0"/>
          </a:p>
        </p:txBody>
      </p:sp>
      <p:sp>
        <p:nvSpPr>
          <p:cNvPr id="10" name="Rectangle 9"/>
          <p:cNvSpPr/>
          <p:nvPr/>
        </p:nvSpPr>
        <p:spPr>
          <a:xfrm>
            <a:off x="204979" y="1499088"/>
            <a:ext cx="902811" cy="461665"/>
          </a:xfrm>
          <a:prstGeom prst="rect">
            <a:avLst/>
          </a:prstGeom>
        </p:spPr>
        <p:txBody>
          <a:bodyPr wrap="none">
            <a:spAutoFit/>
          </a:bodyPr>
          <a:lstStyle/>
          <a:p>
            <a:r>
              <a:rPr lang="en-IN" sz="2400" b="1" dirty="0">
                <a:solidFill>
                  <a:srgbClr val="005E8A"/>
                </a:solidFill>
                <a:latin typeface="Arial Narrow" panose="020B0606020202030204" pitchFamily="34" charset="0"/>
                <a:cs typeface="Arial" panose="020B0604020202020204" pitchFamily="34" charset="0"/>
              </a:rPr>
              <a:t>Fiscal</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34</a:t>
            </a:fld>
            <a:endParaRPr lang="en-US" dirty="0"/>
          </a:p>
        </p:txBody>
      </p:sp>
      <p:graphicFrame>
        <p:nvGraphicFramePr>
          <p:cNvPr id="12" name="Chart 11">
            <a:extLst>
              <a:ext uri="{FF2B5EF4-FFF2-40B4-BE49-F238E27FC236}">
                <a16:creationId xmlns="" xmlns:a16="http://schemas.microsoft.com/office/drawing/2014/main" id="{B5D8BC66-3789-6BC8-63F2-A1699328C82C}"/>
              </a:ext>
            </a:extLst>
          </p:cNvPr>
          <p:cNvGraphicFramePr>
            <a:graphicFrameLocks/>
          </p:cNvGraphicFramePr>
          <p:nvPr>
            <p:extLst>
              <p:ext uri="{D42A27DB-BD31-4B8C-83A1-F6EECF244321}">
                <p14:modId xmlns:p14="http://schemas.microsoft.com/office/powerpoint/2010/main" val="2941845894"/>
              </p:ext>
            </p:extLst>
          </p:nvPr>
        </p:nvGraphicFramePr>
        <p:xfrm>
          <a:off x="-44767" y="2496927"/>
          <a:ext cx="7505700" cy="388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3298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1" name="Rectangle 10"/>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28600" y="1915356"/>
            <a:ext cx="5021439" cy="369332"/>
          </a:xfrm>
          <a:prstGeom prst="rect">
            <a:avLst/>
          </a:prstGeom>
          <a:noFill/>
        </p:spPr>
        <p:txBody>
          <a:bodyPr wrap="none" rtlCol="0">
            <a:spAutoFit/>
          </a:bodyPr>
          <a:lstStyle/>
          <a:p>
            <a:r>
              <a:rPr lang="en-US" dirty="0">
                <a:solidFill>
                  <a:srgbClr val="005E8A"/>
                </a:solidFill>
              </a:rPr>
              <a:t>Total Corporate to Corporate Revenue 2017 to 2022</a:t>
            </a:r>
          </a:p>
        </p:txBody>
      </p:sp>
      <p:sp>
        <p:nvSpPr>
          <p:cNvPr id="7" name="Rectangle 6"/>
          <p:cNvSpPr/>
          <p:nvPr/>
        </p:nvSpPr>
        <p:spPr>
          <a:xfrm>
            <a:off x="253497" y="6456755"/>
            <a:ext cx="6500856" cy="738664"/>
          </a:xfrm>
          <a:prstGeom prst="rect">
            <a:avLst/>
          </a:prstGeom>
          <a:ln>
            <a:noFill/>
          </a:ln>
        </p:spPr>
        <p:txBody>
          <a:bodyPr wrap="square" lIns="91440" tIns="45720" rIns="91440" bIns="45720" anchor="t">
            <a:spAutoFit/>
          </a:bodyPr>
          <a:lstStyle/>
          <a:p>
            <a:r>
              <a:rPr lang="en-US" sz="1400" dirty="0">
                <a:latin typeface="Open Sans"/>
              </a:rPr>
              <a:t>Corporate to Corporate revenue saw a decline between the fiscal years FY 2019 and FY2020. In FY2021 Rangam experienced an increase in revenue that has continued into FY2022.</a:t>
            </a:r>
            <a:endParaRPr lang="en-US" dirty="0"/>
          </a:p>
        </p:txBody>
      </p:sp>
      <p:sp>
        <p:nvSpPr>
          <p:cNvPr id="10" name="Rectangle 9"/>
          <p:cNvSpPr/>
          <p:nvPr/>
        </p:nvSpPr>
        <p:spPr>
          <a:xfrm>
            <a:off x="219760" y="1476228"/>
            <a:ext cx="902811" cy="461665"/>
          </a:xfrm>
          <a:prstGeom prst="rect">
            <a:avLst/>
          </a:prstGeom>
        </p:spPr>
        <p:txBody>
          <a:bodyPr wrap="none">
            <a:spAutoFit/>
          </a:bodyPr>
          <a:lstStyle/>
          <a:p>
            <a:r>
              <a:rPr lang="en-IN" sz="2400" b="1" dirty="0">
                <a:solidFill>
                  <a:srgbClr val="005E8A"/>
                </a:solidFill>
                <a:latin typeface="Arial Narrow" panose="020B0606020202030204" pitchFamily="34" charset="0"/>
                <a:cs typeface="Arial" panose="020B0604020202020204" pitchFamily="34" charset="0"/>
              </a:rPr>
              <a:t>Fiscal</a:t>
            </a:r>
          </a:p>
        </p:txBody>
      </p:sp>
      <p:sp>
        <p:nvSpPr>
          <p:cNvPr id="6" name="Slide Number Placeholder 5"/>
          <p:cNvSpPr>
            <a:spLocks noGrp="1"/>
          </p:cNvSpPr>
          <p:nvPr>
            <p:ph type="sldNum" sz="quarter" idx="4"/>
          </p:nvPr>
        </p:nvSpPr>
        <p:spPr>
          <a:xfrm>
            <a:off x="5489258" y="9322649"/>
            <a:ext cx="1748790" cy="535517"/>
          </a:xfrm>
        </p:spPr>
        <p:txBody>
          <a:bodyPr/>
          <a:lstStyle/>
          <a:p>
            <a:fld id="{4214AEB2-FC4A-4662-932E-4984B403FFC7}" type="slidenum">
              <a:rPr lang="en-US" smtClean="0"/>
              <a:pPr/>
              <a:t>35</a:t>
            </a:fld>
            <a:endParaRPr lang="en-US" dirty="0"/>
          </a:p>
        </p:txBody>
      </p:sp>
      <p:graphicFrame>
        <p:nvGraphicFramePr>
          <p:cNvPr id="4" name="Chart 3">
            <a:extLst>
              <a:ext uri="{FF2B5EF4-FFF2-40B4-BE49-F238E27FC236}">
                <a16:creationId xmlns="" xmlns:a16="http://schemas.microsoft.com/office/drawing/2014/main" id="{9F077C3A-94A0-B6C0-3482-B42F185CA5A6}"/>
              </a:ext>
            </a:extLst>
          </p:cNvPr>
          <p:cNvGraphicFramePr>
            <a:graphicFrameLocks/>
          </p:cNvGraphicFramePr>
          <p:nvPr>
            <p:extLst>
              <p:ext uri="{D42A27DB-BD31-4B8C-83A1-F6EECF244321}">
                <p14:modId xmlns:p14="http://schemas.microsoft.com/office/powerpoint/2010/main" val="2250932736"/>
              </p:ext>
            </p:extLst>
          </p:nvPr>
        </p:nvGraphicFramePr>
        <p:xfrm>
          <a:off x="0" y="2474890"/>
          <a:ext cx="7514304" cy="3767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3826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4300" y="1902553"/>
            <a:ext cx="4653390" cy="369332"/>
          </a:xfrm>
          <a:prstGeom prst="rect">
            <a:avLst/>
          </a:prstGeom>
          <a:noFill/>
        </p:spPr>
        <p:txBody>
          <a:bodyPr wrap="none" rtlCol="0">
            <a:spAutoFit/>
          </a:bodyPr>
          <a:lstStyle/>
          <a:p>
            <a:r>
              <a:rPr lang="en-US" dirty="0">
                <a:solidFill>
                  <a:srgbClr val="005E8A"/>
                </a:solidFill>
              </a:rPr>
              <a:t>Total Consulting Services Revenue 2017 to 2022</a:t>
            </a:r>
          </a:p>
        </p:txBody>
      </p:sp>
      <p:sp>
        <p:nvSpPr>
          <p:cNvPr id="7" name="Rectangle 6"/>
          <p:cNvSpPr/>
          <p:nvPr/>
        </p:nvSpPr>
        <p:spPr>
          <a:xfrm>
            <a:off x="204980" y="6063545"/>
            <a:ext cx="6731854" cy="1169551"/>
          </a:xfrm>
          <a:prstGeom prst="rect">
            <a:avLst/>
          </a:prstGeom>
          <a:ln>
            <a:noFill/>
          </a:ln>
        </p:spPr>
        <p:txBody>
          <a:bodyPr wrap="square" lIns="91440" tIns="45720" rIns="91440" bIns="45720" anchor="t">
            <a:spAutoFit/>
          </a:bodyPr>
          <a:lstStyle/>
          <a:p>
            <a:r>
              <a:rPr lang="en-US" sz="1400" dirty="0">
                <a:latin typeface="Open Sans"/>
              </a:rPr>
              <a:t>Consulting Services, while not a large part of Rangam’s revenue, experienced a slight decrease in FY2021, but has since bounced back to FY2019 levels. They key reason for the return was the addition of business from Protiviti Inc., and ZS Associates in FY2022. Rangam’s revenue from Accenture has maintained consistent levels over the past three fiscal years.</a:t>
            </a:r>
            <a:endParaRPr lang="en-US" dirty="0"/>
          </a:p>
        </p:txBody>
      </p:sp>
      <p:sp>
        <p:nvSpPr>
          <p:cNvPr id="10" name="Rectangle 9"/>
          <p:cNvSpPr/>
          <p:nvPr/>
        </p:nvSpPr>
        <p:spPr>
          <a:xfrm>
            <a:off x="204980" y="1471868"/>
            <a:ext cx="902811" cy="461665"/>
          </a:xfrm>
          <a:prstGeom prst="rect">
            <a:avLst/>
          </a:prstGeom>
        </p:spPr>
        <p:txBody>
          <a:bodyPr wrap="none">
            <a:spAutoFit/>
          </a:bodyPr>
          <a:lstStyle/>
          <a:p>
            <a:r>
              <a:rPr lang="en-IN" sz="2400" b="1" dirty="0">
                <a:solidFill>
                  <a:srgbClr val="005E8A"/>
                </a:solidFill>
                <a:latin typeface="Arial Narrow" panose="020B0606020202030204" pitchFamily="34" charset="0"/>
                <a:cs typeface="Arial" panose="020B0604020202020204" pitchFamily="34" charset="0"/>
              </a:rPr>
              <a:t>Fiscal</a:t>
            </a:r>
          </a:p>
        </p:txBody>
      </p:sp>
      <p:sp>
        <p:nvSpPr>
          <p:cNvPr id="4" name="Slide Number Placeholder 3"/>
          <p:cNvSpPr>
            <a:spLocks noGrp="1"/>
          </p:cNvSpPr>
          <p:nvPr>
            <p:ph type="sldNum" sz="quarter" idx="4"/>
          </p:nvPr>
        </p:nvSpPr>
        <p:spPr>
          <a:xfrm>
            <a:off x="5489258" y="9322649"/>
            <a:ext cx="1748790" cy="535517"/>
          </a:xfrm>
        </p:spPr>
        <p:txBody>
          <a:bodyPr/>
          <a:lstStyle/>
          <a:p>
            <a:fld id="{4214AEB2-FC4A-4662-932E-4984B403FFC7}" type="slidenum">
              <a:rPr lang="en-US" smtClean="0"/>
              <a:pPr/>
              <a:t>36</a:t>
            </a:fld>
            <a:endParaRPr lang="en-US" dirty="0"/>
          </a:p>
        </p:txBody>
      </p:sp>
      <p:graphicFrame>
        <p:nvGraphicFramePr>
          <p:cNvPr id="2" name="Chart 1">
            <a:extLst>
              <a:ext uri="{FF2B5EF4-FFF2-40B4-BE49-F238E27FC236}">
                <a16:creationId xmlns="" xmlns:a16="http://schemas.microsoft.com/office/drawing/2014/main" id="{2ED5908E-E8B1-4E65-CD22-19E8297750B0}"/>
              </a:ext>
            </a:extLst>
          </p:cNvPr>
          <p:cNvGraphicFramePr>
            <a:graphicFrameLocks/>
          </p:cNvGraphicFramePr>
          <p:nvPr>
            <p:extLst>
              <p:ext uri="{D42A27DB-BD31-4B8C-83A1-F6EECF244321}">
                <p14:modId xmlns:p14="http://schemas.microsoft.com/office/powerpoint/2010/main" val="2677624201"/>
              </p:ext>
            </p:extLst>
          </p:nvPr>
        </p:nvGraphicFramePr>
        <p:xfrm>
          <a:off x="0" y="2481069"/>
          <a:ext cx="7399421" cy="3582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7553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9987" y="1907620"/>
            <a:ext cx="4681218" cy="369332"/>
          </a:xfrm>
          <a:prstGeom prst="rect">
            <a:avLst/>
          </a:prstGeom>
          <a:noFill/>
        </p:spPr>
        <p:txBody>
          <a:bodyPr wrap="none" rtlCol="0">
            <a:spAutoFit/>
          </a:bodyPr>
          <a:lstStyle/>
          <a:p>
            <a:r>
              <a:rPr lang="en-US" dirty="0">
                <a:solidFill>
                  <a:srgbClr val="005E8A"/>
                </a:solidFill>
              </a:rPr>
              <a:t>Total Consumer Products Revenue 2017 to 2022</a:t>
            </a:r>
          </a:p>
        </p:txBody>
      </p:sp>
      <p:sp>
        <p:nvSpPr>
          <p:cNvPr id="7" name="Rectangle 6"/>
          <p:cNvSpPr/>
          <p:nvPr/>
        </p:nvSpPr>
        <p:spPr>
          <a:xfrm>
            <a:off x="228337" y="6065043"/>
            <a:ext cx="6887791" cy="1169551"/>
          </a:xfrm>
          <a:prstGeom prst="rect">
            <a:avLst/>
          </a:prstGeom>
          <a:ln>
            <a:noFill/>
          </a:ln>
        </p:spPr>
        <p:txBody>
          <a:bodyPr wrap="square" lIns="91440" tIns="45720" rIns="91440" bIns="45720" anchor="t">
            <a:spAutoFit/>
          </a:bodyPr>
          <a:lstStyle/>
          <a:p>
            <a:r>
              <a:rPr lang="en-US" sz="1400" dirty="0">
                <a:latin typeface="Open Sans"/>
              </a:rPr>
              <a:t>Rangam’s revenue measured in the Consumer Products space has taken a sharp increase since FY2017. This can be attributed to the doubling of revenue from BASF in FY2021 to FY2022, increases in Cargill, Constellations Brands Inc., Mondelez business.  Rangam also tripled revenue from Schneider Electric and brought in well over a million dollars from Nike, Coca-Cola Company , and Westrock.</a:t>
            </a:r>
            <a:endParaRPr lang="en-US" dirty="0"/>
          </a:p>
        </p:txBody>
      </p:sp>
      <p:sp>
        <p:nvSpPr>
          <p:cNvPr id="10" name="Rectangle 9"/>
          <p:cNvSpPr/>
          <p:nvPr/>
        </p:nvSpPr>
        <p:spPr>
          <a:xfrm>
            <a:off x="210667" y="1476935"/>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4" name="Slide Number Placeholder 3"/>
          <p:cNvSpPr>
            <a:spLocks noGrp="1"/>
          </p:cNvSpPr>
          <p:nvPr>
            <p:ph type="sldNum" sz="quarter" idx="4"/>
          </p:nvPr>
        </p:nvSpPr>
        <p:spPr>
          <a:xfrm>
            <a:off x="5489258" y="9322649"/>
            <a:ext cx="1748790" cy="535517"/>
          </a:xfrm>
        </p:spPr>
        <p:txBody>
          <a:bodyPr/>
          <a:lstStyle/>
          <a:p>
            <a:fld id="{4214AEB2-FC4A-4662-932E-4984B403FFC7}" type="slidenum">
              <a:rPr lang="en-US" smtClean="0"/>
              <a:pPr/>
              <a:t>37</a:t>
            </a:fld>
            <a:endParaRPr lang="en-US" dirty="0"/>
          </a:p>
        </p:txBody>
      </p:sp>
      <p:graphicFrame>
        <p:nvGraphicFramePr>
          <p:cNvPr id="2" name="Chart 1">
            <a:extLst>
              <a:ext uri="{FF2B5EF4-FFF2-40B4-BE49-F238E27FC236}">
                <a16:creationId xmlns="" xmlns:a16="http://schemas.microsoft.com/office/drawing/2014/main" id="{39EB43C6-4EFA-BEBB-50E6-C7250A020654}"/>
              </a:ext>
            </a:extLst>
          </p:cNvPr>
          <p:cNvGraphicFramePr>
            <a:graphicFrameLocks/>
          </p:cNvGraphicFramePr>
          <p:nvPr>
            <p:extLst>
              <p:ext uri="{D42A27DB-BD31-4B8C-83A1-F6EECF244321}">
                <p14:modId xmlns:p14="http://schemas.microsoft.com/office/powerpoint/2010/main" val="3690355535"/>
              </p:ext>
            </p:extLst>
          </p:nvPr>
        </p:nvGraphicFramePr>
        <p:xfrm>
          <a:off x="-63817" y="2414300"/>
          <a:ext cx="7505700" cy="34363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3459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3386" y="1909650"/>
            <a:ext cx="4662558" cy="369332"/>
          </a:xfrm>
          <a:prstGeom prst="rect">
            <a:avLst/>
          </a:prstGeom>
          <a:noFill/>
        </p:spPr>
        <p:txBody>
          <a:bodyPr wrap="none" rtlCol="0">
            <a:spAutoFit/>
          </a:bodyPr>
          <a:lstStyle/>
          <a:p>
            <a:r>
              <a:rPr lang="en-US" dirty="0">
                <a:solidFill>
                  <a:srgbClr val="005E8A"/>
                </a:solidFill>
              </a:rPr>
              <a:t>Total Energy and Utilities Revenue 2017 to 2022</a:t>
            </a:r>
          </a:p>
        </p:txBody>
      </p:sp>
      <p:sp>
        <p:nvSpPr>
          <p:cNvPr id="7" name="Rectangle 6"/>
          <p:cNvSpPr/>
          <p:nvPr/>
        </p:nvSpPr>
        <p:spPr>
          <a:xfrm>
            <a:off x="243386" y="6104474"/>
            <a:ext cx="6933248" cy="954107"/>
          </a:xfrm>
          <a:prstGeom prst="rect">
            <a:avLst/>
          </a:prstGeom>
          <a:ln>
            <a:noFill/>
          </a:ln>
        </p:spPr>
        <p:txBody>
          <a:bodyPr wrap="square" lIns="91440" tIns="45720" rIns="91440" bIns="45720" anchor="t">
            <a:spAutoFit/>
          </a:bodyPr>
          <a:lstStyle/>
          <a:p>
            <a:r>
              <a:rPr lang="en-US" sz="1400" dirty="0">
                <a:latin typeface="Open Sans"/>
              </a:rPr>
              <a:t>Energy and utilities continues to be a strong category of revenue for Rangam. In FY2017, Rangam delivered nearly $6.4 million in revenue growing to over $9.2 million in FY2022.Exelon was the largest driver in this category with National grid and PSE&amp;G following.</a:t>
            </a:r>
            <a:endParaRPr lang="en-US" dirty="0"/>
          </a:p>
        </p:txBody>
      </p:sp>
      <p:sp>
        <p:nvSpPr>
          <p:cNvPr id="10" name="Rectangle 9"/>
          <p:cNvSpPr/>
          <p:nvPr/>
        </p:nvSpPr>
        <p:spPr>
          <a:xfrm>
            <a:off x="204066" y="1478965"/>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38</a:t>
            </a:fld>
            <a:endParaRPr lang="en-US" dirty="0"/>
          </a:p>
        </p:txBody>
      </p:sp>
      <p:graphicFrame>
        <p:nvGraphicFramePr>
          <p:cNvPr id="8" name="Chart 7">
            <a:extLst>
              <a:ext uri="{FF2B5EF4-FFF2-40B4-BE49-F238E27FC236}">
                <a16:creationId xmlns="" xmlns:a16="http://schemas.microsoft.com/office/drawing/2014/main" id="{065C252F-9885-4ED1-B60F-E1652AEDC438}"/>
              </a:ext>
            </a:extLst>
          </p:cNvPr>
          <p:cNvGraphicFramePr>
            <a:graphicFrameLocks/>
          </p:cNvGraphicFramePr>
          <p:nvPr>
            <p:extLst>
              <p:ext uri="{D42A27DB-BD31-4B8C-83A1-F6EECF244321}">
                <p14:modId xmlns:p14="http://schemas.microsoft.com/office/powerpoint/2010/main" val="1754167911"/>
              </p:ext>
            </p:extLst>
          </p:nvPr>
        </p:nvGraphicFramePr>
        <p:xfrm>
          <a:off x="-1" y="2372057"/>
          <a:ext cx="7505699" cy="3518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409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7688" y="1891934"/>
            <a:ext cx="4027128" cy="369332"/>
          </a:xfrm>
          <a:prstGeom prst="rect">
            <a:avLst/>
          </a:prstGeom>
          <a:noFill/>
        </p:spPr>
        <p:txBody>
          <a:bodyPr wrap="none" rtlCol="0">
            <a:spAutoFit/>
          </a:bodyPr>
          <a:lstStyle/>
          <a:p>
            <a:r>
              <a:rPr lang="en-US" dirty="0">
                <a:solidFill>
                  <a:srgbClr val="005E8A"/>
                </a:solidFill>
              </a:rPr>
              <a:t>Total Government Revenue 2017 to 2022</a:t>
            </a:r>
          </a:p>
        </p:txBody>
      </p:sp>
      <p:sp>
        <p:nvSpPr>
          <p:cNvPr id="7" name="Rectangle 6"/>
          <p:cNvSpPr/>
          <p:nvPr/>
        </p:nvSpPr>
        <p:spPr>
          <a:xfrm>
            <a:off x="208368" y="6220720"/>
            <a:ext cx="6731855" cy="738664"/>
          </a:xfrm>
          <a:prstGeom prst="rect">
            <a:avLst/>
          </a:prstGeom>
          <a:ln>
            <a:noFill/>
          </a:ln>
        </p:spPr>
        <p:txBody>
          <a:bodyPr wrap="square" lIns="91440" tIns="45720" rIns="91440" bIns="45720" anchor="t">
            <a:spAutoFit/>
          </a:bodyPr>
          <a:lstStyle/>
          <a:p>
            <a:r>
              <a:rPr lang="en-US" sz="1400" dirty="0">
                <a:latin typeface="Open Sans"/>
              </a:rPr>
              <a:t>Rangam’s government vertical has experienced consistent growth from FY2017 to FY2021.   FY 2021 to FY2022 was relatively flat. Any decreases in business were nullified by new business in this category.</a:t>
            </a:r>
            <a:endParaRPr lang="en-US" dirty="0"/>
          </a:p>
        </p:txBody>
      </p:sp>
      <p:sp>
        <p:nvSpPr>
          <p:cNvPr id="10" name="Rectangle 9"/>
          <p:cNvSpPr/>
          <p:nvPr/>
        </p:nvSpPr>
        <p:spPr>
          <a:xfrm>
            <a:off x="208368" y="1461249"/>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4" name="Slide Number Placeholder 3"/>
          <p:cNvSpPr>
            <a:spLocks noGrp="1"/>
          </p:cNvSpPr>
          <p:nvPr>
            <p:ph type="sldNum" sz="quarter" idx="4"/>
          </p:nvPr>
        </p:nvSpPr>
        <p:spPr>
          <a:xfrm>
            <a:off x="5489258" y="9322649"/>
            <a:ext cx="1748790" cy="535517"/>
          </a:xfrm>
        </p:spPr>
        <p:txBody>
          <a:bodyPr/>
          <a:lstStyle/>
          <a:p>
            <a:fld id="{4214AEB2-FC4A-4662-932E-4984B403FFC7}" type="slidenum">
              <a:rPr lang="en-US" smtClean="0"/>
              <a:pPr/>
              <a:t>39</a:t>
            </a:fld>
            <a:endParaRPr lang="en-US" dirty="0"/>
          </a:p>
        </p:txBody>
      </p:sp>
      <p:graphicFrame>
        <p:nvGraphicFramePr>
          <p:cNvPr id="5" name="Chart 4">
            <a:extLst>
              <a:ext uri="{FF2B5EF4-FFF2-40B4-BE49-F238E27FC236}">
                <a16:creationId xmlns="" xmlns:a16="http://schemas.microsoft.com/office/drawing/2014/main" id="{7B61F622-1FEF-5040-33A0-59AE69FFCDD1}"/>
              </a:ext>
            </a:extLst>
          </p:cNvPr>
          <p:cNvGraphicFramePr>
            <a:graphicFrameLocks/>
          </p:cNvGraphicFramePr>
          <p:nvPr>
            <p:extLst>
              <p:ext uri="{D42A27DB-BD31-4B8C-83A1-F6EECF244321}">
                <p14:modId xmlns:p14="http://schemas.microsoft.com/office/powerpoint/2010/main" val="1352594337"/>
              </p:ext>
            </p:extLst>
          </p:nvPr>
        </p:nvGraphicFramePr>
        <p:xfrm>
          <a:off x="0" y="2477986"/>
          <a:ext cx="7505700" cy="3646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640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
            <a:ext cx="7772398" cy="10058399"/>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73396" y="495300"/>
            <a:ext cx="4699004" cy="7052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001855" y="1647185"/>
            <a:ext cx="3503845" cy="5632311"/>
          </a:xfrm>
          <a:prstGeom prst="rect">
            <a:avLst/>
          </a:prstGeom>
        </p:spPr>
        <p:txBody>
          <a:bodyPr wrap="square">
            <a:spAutoFit/>
          </a:bodyPr>
          <a:lstStyle/>
          <a:p>
            <a:pPr algn="just"/>
            <a:r>
              <a:rPr lang="en-US" sz="1200" dirty="0">
                <a:latin typeface="Arial" panose="020B0604020202020204" pitchFamily="34" charset="0"/>
                <a:ea typeface="+mn-lt"/>
                <a:cs typeface="Arial" panose="020B0604020202020204" pitchFamily="34" charset="0"/>
              </a:rPr>
              <a:t>The past two years have brought about a paradigm shift in the workplace. How we work, where we work, and our prioritization of what is most important are at the forefront of our industry every day. </a:t>
            </a:r>
          </a:p>
          <a:p>
            <a:pPr algn="just"/>
            <a:endParaRPr lang="en-US" sz="1200" dirty="0">
              <a:latin typeface="Arial" panose="020B0604020202020204" pitchFamily="34" charset="0"/>
              <a:ea typeface="+mn-lt"/>
              <a:cs typeface="Arial" panose="020B0604020202020204" pitchFamily="34" charset="0"/>
            </a:endParaRPr>
          </a:p>
          <a:p>
            <a:pPr algn="just"/>
            <a:r>
              <a:rPr lang="en-US" sz="1200" dirty="0">
                <a:latin typeface="Arial" panose="020B0604020202020204" pitchFamily="34" charset="0"/>
                <a:ea typeface="+mn-lt"/>
                <a:cs typeface="Arial" panose="020B0604020202020204" pitchFamily="34" charset="0"/>
              </a:rPr>
              <a:t>With </a:t>
            </a:r>
            <a:r>
              <a:rPr lang="en-US" sz="1200" dirty="0" err="1">
                <a:latin typeface="Arial" panose="020B0604020202020204" pitchFamily="34" charset="0"/>
                <a:ea typeface="+mn-lt"/>
                <a:cs typeface="Arial" panose="020B0604020202020204" pitchFamily="34" charset="0"/>
              </a:rPr>
              <a:t>Rangam</a:t>
            </a:r>
            <a:r>
              <a:rPr lang="en-US" sz="1200" dirty="0">
                <a:latin typeface="Arial" panose="020B0604020202020204" pitchFamily="34" charset="0"/>
                <a:ea typeface="+mn-lt"/>
                <a:cs typeface="Arial" panose="020B0604020202020204" pitchFamily="34" charset="0"/>
              </a:rPr>
              <a:t> as a partner, you trust us to deliver on our brand of </a:t>
            </a:r>
            <a:r>
              <a:rPr lang="en-US" sz="1200" b="1" dirty="0">
                <a:latin typeface="Arial" panose="020B0604020202020204" pitchFamily="34" charset="0"/>
                <a:ea typeface="+mn-lt"/>
                <a:cs typeface="Arial" panose="020B0604020202020204" pitchFamily="34" charset="0"/>
              </a:rPr>
              <a:t>Accelerating Meaningful Employment for Everyone</a:t>
            </a:r>
            <a:r>
              <a:rPr lang="en-US" sz="1200" dirty="0">
                <a:latin typeface="Arial" panose="020B0604020202020204" pitchFamily="34" charset="0"/>
                <a:ea typeface="+mn-lt"/>
                <a:cs typeface="Arial" panose="020B0604020202020204" pitchFamily="34" charset="0"/>
              </a:rPr>
              <a:t>. Whether it is with a staffing solution like </a:t>
            </a:r>
            <a:r>
              <a:rPr lang="en-US" sz="1200" dirty="0" err="1">
                <a:latin typeface="Arial" panose="020B0604020202020204" pitchFamily="34" charset="0"/>
                <a:ea typeface="+mn-lt"/>
                <a:cs typeface="Arial" panose="020B0604020202020204" pitchFamily="34" charset="0"/>
              </a:rPr>
              <a:t>SourcePros</a:t>
            </a:r>
            <a:r>
              <a:rPr lang="en-US" sz="1200" dirty="0">
                <a:latin typeface="Arial" panose="020B0604020202020204" pitchFamily="34" charset="0"/>
                <a:ea typeface="+mn-lt"/>
                <a:cs typeface="Arial" panose="020B0604020202020204" pitchFamily="34" charset="0"/>
              </a:rPr>
              <a:t> or </a:t>
            </a:r>
            <a:r>
              <a:rPr lang="en-US" sz="1200" dirty="0" err="1">
                <a:latin typeface="Arial" panose="020B0604020202020204" pitchFamily="34" charset="0"/>
                <a:ea typeface="+mn-lt"/>
                <a:cs typeface="Arial" panose="020B0604020202020204" pitchFamily="34" charset="0"/>
              </a:rPr>
              <a:t>SourceAbled</a:t>
            </a:r>
            <a:r>
              <a:rPr lang="en-US" sz="1200" dirty="0">
                <a:latin typeface="Arial" panose="020B0604020202020204" pitchFamily="34" charset="0"/>
                <a:ea typeface="+mn-lt"/>
                <a:cs typeface="Arial" panose="020B0604020202020204" pitchFamily="34" charset="0"/>
              </a:rPr>
              <a:t>, </a:t>
            </a:r>
            <a:r>
              <a:rPr lang="en-US" sz="1200" dirty="0" err="1">
                <a:latin typeface="Arial" panose="020B0604020202020204" pitchFamily="34" charset="0"/>
                <a:ea typeface="+mn-lt"/>
                <a:cs typeface="Arial" panose="020B0604020202020204" pitchFamily="34" charset="0"/>
              </a:rPr>
              <a:t>Rangam’s</a:t>
            </a:r>
            <a:r>
              <a:rPr lang="en-US" sz="1200" dirty="0">
                <a:latin typeface="Arial" panose="020B0604020202020204" pitchFamily="34" charset="0"/>
                <a:ea typeface="+mn-lt"/>
                <a:cs typeface="Arial" panose="020B0604020202020204" pitchFamily="34" charset="0"/>
              </a:rPr>
              <a:t> diversity, equity, and Inclusion solution, </a:t>
            </a:r>
            <a:r>
              <a:rPr lang="en-US" sz="1200" dirty="0" err="1">
                <a:latin typeface="Arial" panose="020B0604020202020204" pitchFamily="34" charset="0"/>
                <a:ea typeface="+mn-lt"/>
                <a:cs typeface="Arial" panose="020B0604020202020204" pitchFamily="34" charset="0"/>
              </a:rPr>
              <a:t>Rangam</a:t>
            </a:r>
            <a:r>
              <a:rPr lang="en-US" sz="1200" dirty="0">
                <a:latin typeface="Arial" panose="020B0604020202020204" pitchFamily="34" charset="0"/>
                <a:ea typeface="+mn-lt"/>
                <a:cs typeface="Arial" panose="020B0604020202020204" pitchFamily="34" charset="0"/>
              </a:rPr>
              <a:t> provides reliable, cutting-edge technology to help businesses achieve their hiring goals.</a:t>
            </a:r>
          </a:p>
          <a:p>
            <a:pPr algn="just"/>
            <a:endParaRPr lang="en-US" sz="1200" dirty="0">
              <a:latin typeface="Arial" panose="020B0604020202020204" pitchFamily="34" charset="0"/>
              <a:ea typeface="+mn-lt"/>
              <a:cs typeface="Arial" panose="020B0604020202020204" pitchFamily="34" charset="0"/>
            </a:endParaRPr>
          </a:p>
          <a:p>
            <a:pPr algn="just"/>
            <a:r>
              <a:rPr lang="en-US" sz="1200" dirty="0">
                <a:latin typeface="Arial" panose="020B0604020202020204" pitchFamily="34" charset="0"/>
                <a:ea typeface="+mn-lt"/>
                <a:cs typeface="Arial" panose="020B0604020202020204" pitchFamily="34" charset="0"/>
              </a:rPr>
              <a:t>The dynamic future of work where innovation and flexibility is the key to success has arrived. Companies seek niche skillsets and more diversity in their candidate pools to meet unique and time-sensitive business requirements globally. </a:t>
            </a:r>
            <a:r>
              <a:rPr lang="en-US" sz="1200" dirty="0" err="1">
                <a:latin typeface="Arial" panose="020B0604020202020204" pitchFamily="34" charset="0"/>
                <a:ea typeface="+mn-lt"/>
                <a:cs typeface="Arial" panose="020B0604020202020204" pitchFamily="34" charset="0"/>
              </a:rPr>
              <a:t>Rangam</a:t>
            </a:r>
            <a:r>
              <a:rPr lang="en-US" sz="1200" dirty="0">
                <a:latin typeface="Arial" panose="020B0604020202020204" pitchFamily="34" charset="0"/>
                <a:ea typeface="+mn-lt"/>
                <a:cs typeface="Arial" panose="020B0604020202020204" pitchFamily="34" charset="0"/>
              </a:rPr>
              <a:t> is ready to bring first of its kind technology to the recruiting arena by removing barriers to intersectional inclusion and sourcing talent from multiple channels. </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ea typeface="+mn-lt"/>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Moving forward, I encourage you to explore the many ways we can partner to invest in your continued growth. In this report, you’ll discover there are different — but equally effective — paths for business growth. </a:t>
            </a:r>
          </a:p>
        </p:txBody>
      </p:sp>
      <p:sp>
        <p:nvSpPr>
          <p:cNvPr id="25" name="Rectangle 24"/>
          <p:cNvSpPr/>
          <p:nvPr/>
        </p:nvSpPr>
        <p:spPr>
          <a:xfrm>
            <a:off x="3956855" y="986732"/>
            <a:ext cx="3439886" cy="553998"/>
          </a:xfrm>
          <a:prstGeom prst="rect">
            <a:avLst/>
          </a:prstGeom>
        </p:spPr>
        <p:txBody>
          <a:bodyPr wrap="square">
            <a:spAutoFit/>
          </a:bodyPr>
          <a:lstStyle/>
          <a:p>
            <a:r>
              <a:rPr lang="en-US" sz="3000" dirty="0">
                <a:solidFill>
                  <a:srgbClr val="005E8A"/>
                </a:solidFill>
                <a:latin typeface="Arial Narrow" panose="020B0606020202030204" pitchFamily="34" charset="0"/>
                <a:cs typeface="Arial" panose="020B0604020202020204" pitchFamily="34" charset="0"/>
              </a:rPr>
              <a:t>CEO’s Letter</a:t>
            </a:r>
          </a:p>
        </p:txBody>
      </p:sp>
      <p:pic>
        <p:nvPicPr>
          <p:cNvPr id="28" name="Picture 2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5886" y="611198"/>
            <a:ext cx="3626409" cy="6936371"/>
          </a:xfrm>
          <a:prstGeom prst="rect">
            <a:avLst/>
          </a:prstGeom>
        </p:spPr>
      </p:pic>
      <p:sp>
        <p:nvSpPr>
          <p:cNvPr id="42" name="Rectangle 41"/>
          <p:cNvSpPr/>
          <p:nvPr/>
        </p:nvSpPr>
        <p:spPr>
          <a:xfrm>
            <a:off x="278640" y="7527148"/>
            <a:ext cx="7493759" cy="2521040"/>
          </a:xfrm>
          <a:prstGeom prst="rect">
            <a:avLst/>
          </a:prstGeom>
          <a:solidFill>
            <a:srgbClr val="003352"/>
          </a:solidFill>
          <a:ln w="28575">
            <a:solidFill>
              <a:srgbClr val="0033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96232" y="7856220"/>
            <a:ext cx="2865426" cy="1400383"/>
          </a:xfrm>
          <a:prstGeom prst="rect">
            <a:avLst/>
          </a:prstGeom>
          <a:noFill/>
        </p:spPr>
        <p:txBody>
          <a:bodyPr wrap="square" rtlCol="0">
            <a:spAutoFit/>
          </a:bodyPr>
          <a:lstStyle/>
          <a:p>
            <a:r>
              <a:rPr lang="en-US" sz="1700" dirty="0">
                <a:solidFill>
                  <a:schemeClr val="bg1"/>
                </a:solidFill>
                <a:latin typeface="Arial"/>
                <a:cs typeface="Arial"/>
              </a:rPr>
              <a:t>With Rangam as a partner, you trust us to deliver on our brand of </a:t>
            </a:r>
            <a:r>
              <a:rPr lang="en-US" sz="1700" b="1" dirty="0">
                <a:solidFill>
                  <a:schemeClr val="bg1"/>
                </a:solidFill>
                <a:latin typeface="Arial"/>
                <a:cs typeface="Arial"/>
              </a:rPr>
              <a:t>Accelerating Meaningful Employment for Everyone</a:t>
            </a:r>
            <a:r>
              <a:rPr lang="en-US" sz="1700" dirty="0">
                <a:solidFill>
                  <a:schemeClr val="bg1"/>
                </a:solidFill>
                <a:latin typeface="Arial"/>
                <a:cs typeface="Arial"/>
              </a:rPr>
              <a:t>.</a:t>
            </a:r>
            <a:endParaRPr lang="en-US" sz="1600" dirty="0">
              <a:solidFill>
                <a:schemeClr val="bg1"/>
              </a:solidFill>
            </a:endParaRPr>
          </a:p>
        </p:txBody>
      </p:sp>
      <p:grpSp>
        <p:nvGrpSpPr>
          <p:cNvPr id="44" name="Group 43"/>
          <p:cNvGrpSpPr/>
          <p:nvPr/>
        </p:nvGrpSpPr>
        <p:grpSpPr>
          <a:xfrm rot="10800000">
            <a:off x="275803" y="7815947"/>
            <a:ext cx="420428" cy="322357"/>
            <a:chOff x="-3732213" y="4941888"/>
            <a:chExt cx="1565275" cy="1200150"/>
          </a:xfrm>
          <a:solidFill>
            <a:srgbClr val="F27025"/>
          </a:solidFill>
        </p:grpSpPr>
        <p:sp>
          <p:nvSpPr>
            <p:cNvPr id="45" name="Freeform 8"/>
            <p:cNvSpPr>
              <a:spLocks/>
            </p:cNvSpPr>
            <p:nvPr/>
          </p:nvSpPr>
          <p:spPr bwMode="auto">
            <a:xfrm>
              <a:off x="-3732213" y="4941888"/>
              <a:ext cx="695325" cy="1200150"/>
            </a:xfrm>
            <a:custGeom>
              <a:avLst/>
              <a:gdLst>
                <a:gd name="T0" fmla="*/ 0 w 1925"/>
                <a:gd name="T1" fmla="*/ 1823 h 3309"/>
                <a:gd name="T2" fmla="*/ 749 w 1925"/>
                <a:gd name="T3" fmla="*/ 1844 h 3309"/>
                <a:gd name="T4" fmla="*/ 339 w 1925"/>
                <a:gd name="T5" fmla="*/ 3309 h 3309"/>
                <a:gd name="T6" fmla="*/ 1556 w 1925"/>
                <a:gd name="T7" fmla="*/ 2125 h 3309"/>
                <a:gd name="T8" fmla="*/ 1841 w 1925"/>
                <a:gd name="T9" fmla="*/ 1231 h 3309"/>
                <a:gd name="T10" fmla="*/ 1837 w 1925"/>
                <a:gd name="T11" fmla="*/ 17 h 3309"/>
                <a:gd name="T12" fmla="*/ 8 w 1925"/>
                <a:gd name="T13" fmla="*/ 0 h 3309"/>
                <a:gd name="T14" fmla="*/ 0 w 1925"/>
                <a:gd name="T15" fmla="*/ 1823 h 3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5" h="3309">
                  <a:moveTo>
                    <a:pt x="0" y="1823"/>
                  </a:moveTo>
                  <a:lnTo>
                    <a:pt x="749" y="1844"/>
                  </a:lnTo>
                  <a:lnTo>
                    <a:pt x="339" y="3309"/>
                  </a:lnTo>
                  <a:cubicBezTo>
                    <a:pt x="515" y="3207"/>
                    <a:pt x="1343" y="2336"/>
                    <a:pt x="1556" y="2125"/>
                  </a:cubicBezTo>
                  <a:cubicBezTo>
                    <a:pt x="1925" y="1761"/>
                    <a:pt x="1841" y="1912"/>
                    <a:pt x="1841" y="1231"/>
                  </a:cubicBezTo>
                  <a:cubicBezTo>
                    <a:pt x="1841" y="844"/>
                    <a:pt x="1862" y="397"/>
                    <a:pt x="1837" y="17"/>
                  </a:cubicBezTo>
                  <a:lnTo>
                    <a:pt x="8" y="0"/>
                  </a:lnTo>
                  <a:lnTo>
                    <a:pt x="0" y="18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
            <p:cNvSpPr>
              <a:spLocks/>
            </p:cNvSpPr>
            <p:nvPr/>
          </p:nvSpPr>
          <p:spPr bwMode="auto">
            <a:xfrm>
              <a:off x="-2830513" y="4941888"/>
              <a:ext cx="663575" cy="1200150"/>
            </a:xfrm>
            <a:custGeom>
              <a:avLst/>
              <a:gdLst>
                <a:gd name="T0" fmla="*/ 0 w 1835"/>
                <a:gd name="T1" fmla="*/ 1831 h 3309"/>
                <a:gd name="T2" fmla="*/ 754 w 1835"/>
                <a:gd name="T3" fmla="*/ 1844 h 3309"/>
                <a:gd name="T4" fmla="*/ 343 w 1835"/>
                <a:gd name="T5" fmla="*/ 3309 h 3309"/>
                <a:gd name="T6" fmla="*/ 1835 w 1835"/>
                <a:gd name="T7" fmla="*/ 1793 h 3309"/>
                <a:gd name="T8" fmla="*/ 1831 w 1835"/>
                <a:gd name="T9" fmla="*/ 2 h 3309"/>
                <a:gd name="T10" fmla="*/ 10 w 1835"/>
                <a:gd name="T11" fmla="*/ 0 h 3309"/>
                <a:gd name="T12" fmla="*/ 0 w 1835"/>
                <a:gd name="T13" fmla="*/ 1831 h 3309"/>
              </a:gdLst>
              <a:ahLst/>
              <a:cxnLst>
                <a:cxn ang="0">
                  <a:pos x="T0" y="T1"/>
                </a:cxn>
                <a:cxn ang="0">
                  <a:pos x="T2" y="T3"/>
                </a:cxn>
                <a:cxn ang="0">
                  <a:pos x="T4" y="T5"/>
                </a:cxn>
                <a:cxn ang="0">
                  <a:pos x="T6" y="T7"/>
                </a:cxn>
                <a:cxn ang="0">
                  <a:pos x="T8" y="T9"/>
                </a:cxn>
                <a:cxn ang="0">
                  <a:pos x="T10" y="T11"/>
                </a:cxn>
                <a:cxn ang="0">
                  <a:pos x="T12" y="T13"/>
                </a:cxn>
              </a:cxnLst>
              <a:rect l="0" t="0" r="r" b="b"/>
              <a:pathLst>
                <a:path w="1835" h="3309">
                  <a:moveTo>
                    <a:pt x="0" y="1831"/>
                  </a:moveTo>
                  <a:lnTo>
                    <a:pt x="754" y="1844"/>
                  </a:lnTo>
                  <a:lnTo>
                    <a:pt x="343" y="3309"/>
                  </a:lnTo>
                  <a:cubicBezTo>
                    <a:pt x="492" y="3213"/>
                    <a:pt x="1805" y="1927"/>
                    <a:pt x="1835" y="1793"/>
                  </a:cubicBezTo>
                  <a:lnTo>
                    <a:pt x="1831" y="2"/>
                  </a:lnTo>
                  <a:lnTo>
                    <a:pt x="10" y="0"/>
                  </a:lnTo>
                  <a:lnTo>
                    <a:pt x="0" y="18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TextBox 50">
            <a:extLst>
              <a:ext uri="{FF2B5EF4-FFF2-40B4-BE49-F238E27FC236}">
                <a16:creationId xmlns="" xmlns:a16="http://schemas.microsoft.com/office/drawing/2014/main" id="{743F24AA-77C4-BD77-344A-E9A638008B9F}"/>
              </a:ext>
            </a:extLst>
          </p:cNvPr>
          <p:cNvSpPr txBox="1"/>
          <p:nvPr/>
        </p:nvSpPr>
        <p:spPr>
          <a:xfrm>
            <a:off x="4038601" y="7856220"/>
            <a:ext cx="2961117" cy="677108"/>
          </a:xfrm>
          <a:prstGeom prst="rect">
            <a:avLst/>
          </a:prstGeom>
          <a:noFill/>
        </p:spPr>
        <p:txBody>
          <a:bodyPr wrap="square" rtlCol="0">
            <a:spAutoFit/>
          </a:bodyPr>
          <a:lstStyle/>
          <a:p>
            <a:r>
              <a:rPr lang="en-US" sz="2000" b="1" dirty="0">
                <a:solidFill>
                  <a:schemeClr val="bg1"/>
                </a:solidFill>
                <a:latin typeface="Arial" panose="020B0604020202020204" pitchFamily="34" charset="0"/>
                <a:ea typeface="+mn-lt"/>
                <a:cs typeface="Arial" panose="020B0604020202020204" pitchFamily="34" charset="0"/>
              </a:rPr>
              <a:t>Nish Parikh</a:t>
            </a:r>
          </a:p>
          <a:p>
            <a:r>
              <a:rPr lang="en-US" dirty="0">
                <a:solidFill>
                  <a:schemeClr val="bg1"/>
                </a:solidFill>
                <a:latin typeface="Arial" panose="020B0604020202020204" pitchFamily="34" charset="0"/>
                <a:ea typeface="+mn-lt"/>
                <a:cs typeface="Arial" panose="020B0604020202020204" pitchFamily="34" charset="0"/>
              </a:rPr>
              <a:t>CEO and Co-Founder</a:t>
            </a:r>
            <a:endParaRPr lang="en-US"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4</a:t>
            </a:fld>
            <a:endParaRPr lang="en-US" dirty="0"/>
          </a:p>
        </p:txBody>
      </p:sp>
    </p:spTree>
    <p:extLst>
      <p:ext uri="{BB962C8B-B14F-4D97-AF65-F5344CB8AC3E}">
        <p14:creationId xmlns:p14="http://schemas.microsoft.com/office/powerpoint/2010/main" val="2337124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9987" y="1915724"/>
            <a:ext cx="5237909" cy="369332"/>
          </a:xfrm>
          <a:prstGeom prst="rect">
            <a:avLst/>
          </a:prstGeom>
          <a:noFill/>
        </p:spPr>
        <p:txBody>
          <a:bodyPr wrap="none" rtlCol="0">
            <a:spAutoFit/>
          </a:bodyPr>
          <a:lstStyle/>
          <a:p>
            <a:r>
              <a:rPr lang="en-US" dirty="0">
                <a:solidFill>
                  <a:srgbClr val="005E8A"/>
                </a:solidFill>
              </a:rPr>
              <a:t>Total Healthcare and Insurance Revenue 2017 to 2022</a:t>
            </a:r>
          </a:p>
        </p:txBody>
      </p:sp>
      <p:sp>
        <p:nvSpPr>
          <p:cNvPr id="7" name="Rectangle 6"/>
          <p:cNvSpPr/>
          <p:nvPr/>
        </p:nvSpPr>
        <p:spPr>
          <a:xfrm>
            <a:off x="249987" y="6073651"/>
            <a:ext cx="7000420" cy="738664"/>
          </a:xfrm>
          <a:prstGeom prst="rect">
            <a:avLst/>
          </a:prstGeom>
        </p:spPr>
        <p:txBody>
          <a:bodyPr wrap="square" lIns="91440" tIns="45720" rIns="91440" bIns="45720" anchor="t">
            <a:spAutoFit/>
          </a:bodyPr>
          <a:lstStyle/>
          <a:p>
            <a:r>
              <a:rPr lang="en-US" sz="1400" dirty="0">
                <a:latin typeface="Open Sans"/>
              </a:rPr>
              <a:t>The Healthcare and Insurance category saw a decline after FY2017 and Rangam shifted the loss in revenue, added new business and is back to the revenue levels from five years ago.</a:t>
            </a:r>
            <a:endParaRPr lang="en-US" dirty="0"/>
          </a:p>
        </p:txBody>
      </p:sp>
      <p:sp>
        <p:nvSpPr>
          <p:cNvPr id="10" name="Rectangle 9"/>
          <p:cNvSpPr/>
          <p:nvPr/>
        </p:nvSpPr>
        <p:spPr>
          <a:xfrm>
            <a:off x="210667" y="1485039"/>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40</a:t>
            </a:fld>
            <a:endParaRPr lang="en-US" dirty="0"/>
          </a:p>
        </p:txBody>
      </p:sp>
      <p:graphicFrame>
        <p:nvGraphicFramePr>
          <p:cNvPr id="2" name="Chart 1">
            <a:extLst>
              <a:ext uri="{FF2B5EF4-FFF2-40B4-BE49-F238E27FC236}">
                <a16:creationId xmlns="" xmlns:a16="http://schemas.microsoft.com/office/drawing/2014/main" id="{36AAE10E-40C1-93CA-0304-1715689A9E9A}"/>
              </a:ext>
            </a:extLst>
          </p:cNvPr>
          <p:cNvGraphicFramePr>
            <a:graphicFrameLocks/>
          </p:cNvGraphicFramePr>
          <p:nvPr>
            <p:extLst>
              <p:ext uri="{D42A27DB-BD31-4B8C-83A1-F6EECF244321}">
                <p14:modId xmlns:p14="http://schemas.microsoft.com/office/powerpoint/2010/main" val="4226126045"/>
              </p:ext>
            </p:extLst>
          </p:nvPr>
        </p:nvGraphicFramePr>
        <p:xfrm>
          <a:off x="0" y="2453248"/>
          <a:ext cx="7514304" cy="35023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3850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9987" y="1907174"/>
            <a:ext cx="3570849" cy="369332"/>
          </a:xfrm>
          <a:prstGeom prst="rect">
            <a:avLst/>
          </a:prstGeom>
          <a:noFill/>
        </p:spPr>
        <p:txBody>
          <a:bodyPr wrap="none" rtlCol="0">
            <a:spAutoFit/>
          </a:bodyPr>
          <a:lstStyle/>
          <a:p>
            <a:r>
              <a:rPr lang="en-US" dirty="0">
                <a:solidFill>
                  <a:srgbClr val="005E8A"/>
                </a:solidFill>
              </a:rPr>
              <a:t>Total Pharma Revenue 2017 to 2022</a:t>
            </a:r>
          </a:p>
        </p:txBody>
      </p:sp>
      <p:sp>
        <p:nvSpPr>
          <p:cNvPr id="7" name="Rectangle 6"/>
          <p:cNvSpPr/>
          <p:nvPr/>
        </p:nvSpPr>
        <p:spPr>
          <a:xfrm>
            <a:off x="248767" y="5932264"/>
            <a:ext cx="6498519" cy="738664"/>
          </a:xfrm>
          <a:prstGeom prst="rect">
            <a:avLst/>
          </a:prstGeom>
          <a:ln>
            <a:noFill/>
          </a:ln>
        </p:spPr>
        <p:txBody>
          <a:bodyPr wrap="square" lIns="91440" tIns="45720" rIns="91440" bIns="45720" anchor="t">
            <a:spAutoFit/>
          </a:bodyPr>
          <a:lstStyle/>
          <a:p>
            <a:r>
              <a:rPr lang="en-US" sz="1400" dirty="0">
                <a:latin typeface="Open Sans"/>
              </a:rPr>
              <a:t>Pharma is Rangam’s largest category of revenue.  This area of business has grown from $9.4 million in FY2017 to nearly $22 million in FY2022. Rangam’s Pharma category is made up of eighteen active accounts.</a:t>
            </a:r>
            <a:endParaRPr lang="en-US" dirty="0"/>
          </a:p>
        </p:txBody>
      </p:sp>
      <p:sp>
        <p:nvSpPr>
          <p:cNvPr id="10" name="Rectangle 9"/>
          <p:cNvSpPr/>
          <p:nvPr/>
        </p:nvSpPr>
        <p:spPr>
          <a:xfrm>
            <a:off x="210667" y="1476489"/>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4" name="Slide Number Placeholder 3"/>
          <p:cNvSpPr>
            <a:spLocks noGrp="1"/>
          </p:cNvSpPr>
          <p:nvPr>
            <p:ph type="sldNum" sz="quarter" idx="4"/>
          </p:nvPr>
        </p:nvSpPr>
        <p:spPr>
          <a:xfrm>
            <a:off x="5489258" y="9322649"/>
            <a:ext cx="1748790" cy="535517"/>
          </a:xfrm>
        </p:spPr>
        <p:txBody>
          <a:bodyPr/>
          <a:lstStyle/>
          <a:p>
            <a:fld id="{4214AEB2-FC4A-4662-932E-4984B403FFC7}" type="slidenum">
              <a:rPr lang="en-US" smtClean="0"/>
              <a:pPr/>
              <a:t>41</a:t>
            </a:fld>
            <a:endParaRPr lang="en-US" dirty="0"/>
          </a:p>
        </p:txBody>
      </p:sp>
      <p:graphicFrame>
        <p:nvGraphicFramePr>
          <p:cNvPr id="2" name="Chart 1">
            <a:extLst>
              <a:ext uri="{FF2B5EF4-FFF2-40B4-BE49-F238E27FC236}">
                <a16:creationId xmlns="" xmlns:a16="http://schemas.microsoft.com/office/drawing/2014/main" id="{5234BBF9-3D0C-7C82-711A-956344158A61}"/>
              </a:ext>
            </a:extLst>
          </p:cNvPr>
          <p:cNvGraphicFramePr>
            <a:graphicFrameLocks/>
          </p:cNvGraphicFramePr>
          <p:nvPr>
            <p:extLst>
              <p:ext uri="{D42A27DB-BD31-4B8C-83A1-F6EECF244321}">
                <p14:modId xmlns:p14="http://schemas.microsoft.com/office/powerpoint/2010/main" val="3273174152"/>
              </p:ext>
            </p:extLst>
          </p:nvPr>
        </p:nvGraphicFramePr>
        <p:xfrm>
          <a:off x="-11431" y="2604516"/>
          <a:ext cx="7505699" cy="33277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3275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9987" y="1913460"/>
            <a:ext cx="3608232" cy="369332"/>
          </a:xfrm>
          <a:prstGeom prst="rect">
            <a:avLst/>
          </a:prstGeom>
          <a:noFill/>
        </p:spPr>
        <p:txBody>
          <a:bodyPr wrap="none" rtlCol="0">
            <a:spAutoFit/>
          </a:bodyPr>
          <a:lstStyle/>
          <a:p>
            <a:r>
              <a:rPr lang="en-US" dirty="0">
                <a:solidFill>
                  <a:srgbClr val="005E8A"/>
                </a:solidFill>
              </a:rPr>
              <a:t>Total Services Revenue 2017 to 2022</a:t>
            </a:r>
          </a:p>
        </p:txBody>
      </p:sp>
      <p:sp>
        <p:nvSpPr>
          <p:cNvPr id="7" name="Rectangle 6"/>
          <p:cNvSpPr/>
          <p:nvPr/>
        </p:nvSpPr>
        <p:spPr>
          <a:xfrm>
            <a:off x="242657" y="6291468"/>
            <a:ext cx="6933248" cy="954107"/>
          </a:xfrm>
          <a:prstGeom prst="rect">
            <a:avLst/>
          </a:prstGeom>
          <a:ln>
            <a:noFill/>
          </a:ln>
        </p:spPr>
        <p:txBody>
          <a:bodyPr wrap="square" lIns="91440" tIns="45720" rIns="91440" bIns="45720" anchor="t">
            <a:spAutoFit/>
          </a:bodyPr>
          <a:lstStyle/>
          <a:p>
            <a:r>
              <a:rPr lang="en-US" sz="1400" dirty="0">
                <a:latin typeface="Open Sans"/>
              </a:rPr>
              <a:t>The services vertical has seen a large spike in business over the past fiscal year. In FY2021 Rangam delivered three quarters of a million dollars and in FY2022, that number grew to nearly four million dollars. This number was driven primarily by Facebook and Quest GRO business.</a:t>
            </a:r>
            <a:endParaRPr lang="en-US" dirty="0"/>
          </a:p>
        </p:txBody>
      </p:sp>
      <p:sp>
        <p:nvSpPr>
          <p:cNvPr id="10" name="Rectangle 9"/>
          <p:cNvSpPr/>
          <p:nvPr/>
        </p:nvSpPr>
        <p:spPr>
          <a:xfrm>
            <a:off x="210667" y="1482775"/>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42</a:t>
            </a:fld>
            <a:endParaRPr lang="en-US" dirty="0"/>
          </a:p>
        </p:txBody>
      </p:sp>
      <p:graphicFrame>
        <p:nvGraphicFramePr>
          <p:cNvPr id="2" name="Chart 1">
            <a:extLst>
              <a:ext uri="{FF2B5EF4-FFF2-40B4-BE49-F238E27FC236}">
                <a16:creationId xmlns="" xmlns:a16="http://schemas.microsoft.com/office/drawing/2014/main" id="{F9A38B9D-733C-FC1F-8854-AF58D3F7538B}"/>
              </a:ext>
            </a:extLst>
          </p:cNvPr>
          <p:cNvGraphicFramePr>
            <a:graphicFrameLocks/>
          </p:cNvGraphicFramePr>
          <p:nvPr>
            <p:extLst>
              <p:ext uri="{D42A27DB-BD31-4B8C-83A1-F6EECF244321}">
                <p14:modId xmlns:p14="http://schemas.microsoft.com/office/powerpoint/2010/main" val="757543805"/>
              </p:ext>
            </p:extLst>
          </p:nvPr>
        </p:nvGraphicFramePr>
        <p:xfrm>
          <a:off x="0" y="2479541"/>
          <a:ext cx="7505700" cy="3597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3586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8"/>
            <a:ext cx="7505700" cy="742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59080" y="1912275"/>
            <a:ext cx="4332148" cy="369332"/>
          </a:xfrm>
          <a:prstGeom prst="rect">
            <a:avLst/>
          </a:prstGeom>
          <a:noFill/>
        </p:spPr>
        <p:txBody>
          <a:bodyPr wrap="none" rtlCol="0">
            <a:spAutoFit/>
          </a:bodyPr>
          <a:lstStyle/>
          <a:p>
            <a:r>
              <a:rPr lang="en-US" dirty="0">
                <a:solidFill>
                  <a:srgbClr val="005E8A"/>
                </a:solidFill>
              </a:rPr>
              <a:t>Industry Breakout for Revenue 2017 to 2022</a:t>
            </a:r>
          </a:p>
        </p:txBody>
      </p:sp>
      <p:sp>
        <p:nvSpPr>
          <p:cNvPr id="7" name="Rectangle 6"/>
          <p:cNvSpPr/>
          <p:nvPr/>
        </p:nvSpPr>
        <p:spPr>
          <a:xfrm>
            <a:off x="385990" y="2261735"/>
            <a:ext cx="7000420" cy="307777"/>
          </a:xfrm>
          <a:prstGeom prst="rect">
            <a:avLst/>
          </a:prstGeom>
        </p:spPr>
        <p:txBody>
          <a:bodyPr wrap="square" lIns="91440" tIns="45720" rIns="91440" bIns="45720" anchor="t">
            <a:spAutoFit/>
          </a:bodyPr>
          <a:lstStyle/>
          <a:p>
            <a:r>
              <a:rPr lang="en-US" sz="1400" dirty="0">
                <a:latin typeface="Open Sans"/>
              </a:rPr>
              <a:t>Jerry to add copy for chart</a:t>
            </a:r>
            <a:endParaRPr lang="en-US" dirty="0"/>
          </a:p>
        </p:txBody>
      </p:sp>
      <p:sp>
        <p:nvSpPr>
          <p:cNvPr id="10" name="Rectangle 9"/>
          <p:cNvSpPr/>
          <p:nvPr/>
        </p:nvSpPr>
        <p:spPr>
          <a:xfrm>
            <a:off x="219760" y="1481590"/>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graphicFrame>
        <p:nvGraphicFramePr>
          <p:cNvPr id="4" name="Chart 3">
            <a:extLst>
              <a:ext uri="{FF2B5EF4-FFF2-40B4-BE49-F238E27FC236}">
                <a16:creationId xmlns="" xmlns:a16="http://schemas.microsoft.com/office/drawing/2014/main" id="{EFC592E2-D8E3-35A4-D108-135CCA25B317}"/>
              </a:ext>
            </a:extLst>
          </p:cNvPr>
          <p:cNvGraphicFramePr>
            <a:graphicFrameLocks/>
          </p:cNvGraphicFramePr>
          <p:nvPr>
            <p:extLst>
              <p:ext uri="{D42A27DB-BD31-4B8C-83A1-F6EECF244321}">
                <p14:modId xmlns:p14="http://schemas.microsoft.com/office/powerpoint/2010/main" val="2187288222"/>
              </p:ext>
            </p:extLst>
          </p:nvPr>
        </p:nvGraphicFramePr>
        <p:xfrm>
          <a:off x="-92765" y="3089828"/>
          <a:ext cx="7216661" cy="5590214"/>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43</a:t>
            </a:fld>
            <a:endParaRPr lang="en-US" dirty="0"/>
          </a:p>
        </p:txBody>
      </p:sp>
    </p:spTree>
    <p:extLst>
      <p:ext uri="{BB962C8B-B14F-4D97-AF65-F5344CB8AC3E}">
        <p14:creationId xmlns:p14="http://schemas.microsoft.com/office/powerpoint/2010/main" val="2916738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430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9987" y="1913460"/>
            <a:ext cx="4645118" cy="369332"/>
          </a:xfrm>
          <a:prstGeom prst="rect">
            <a:avLst/>
          </a:prstGeom>
          <a:noFill/>
        </p:spPr>
        <p:txBody>
          <a:bodyPr wrap="none" rtlCol="0">
            <a:spAutoFit/>
          </a:bodyPr>
          <a:lstStyle/>
          <a:p>
            <a:r>
              <a:rPr lang="en-US" dirty="0">
                <a:solidFill>
                  <a:srgbClr val="005E8A"/>
                </a:solidFill>
              </a:rPr>
              <a:t>Total Contingent Staffing Revenue 2017 to 2022</a:t>
            </a:r>
          </a:p>
        </p:txBody>
      </p:sp>
      <p:sp>
        <p:nvSpPr>
          <p:cNvPr id="7" name="Rectangle 6"/>
          <p:cNvSpPr/>
          <p:nvPr/>
        </p:nvSpPr>
        <p:spPr>
          <a:xfrm>
            <a:off x="242657" y="6291468"/>
            <a:ext cx="6933248" cy="738664"/>
          </a:xfrm>
          <a:prstGeom prst="rect">
            <a:avLst/>
          </a:prstGeom>
          <a:ln>
            <a:noFill/>
          </a:ln>
        </p:spPr>
        <p:txBody>
          <a:bodyPr wrap="square" lIns="91440" tIns="45720" rIns="91440" bIns="45720" anchor="t">
            <a:spAutoFit/>
          </a:bodyPr>
          <a:lstStyle/>
          <a:p>
            <a:r>
              <a:rPr lang="en-US" sz="1400" dirty="0">
                <a:latin typeface="Open Sans"/>
              </a:rPr>
              <a:t>The share of revenue derived from contingent staffing has shown steady growth since FY2017.  The increase from tremendous over $22 million in FY2017 to over $42 million in FY2022 has been.</a:t>
            </a:r>
            <a:endParaRPr lang="en-US" dirty="0"/>
          </a:p>
        </p:txBody>
      </p:sp>
      <p:sp>
        <p:nvSpPr>
          <p:cNvPr id="10" name="Rectangle 9"/>
          <p:cNvSpPr/>
          <p:nvPr/>
        </p:nvSpPr>
        <p:spPr>
          <a:xfrm>
            <a:off x="210667" y="1482775"/>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44</a:t>
            </a:fld>
            <a:endParaRPr lang="en-US" dirty="0"/>
          </a:p>
        </p:txBody>
      </p:sp>
      <p:graphicFrame>
        <p:nvGraphicFramePr>
          <p:cNvPr id="4" name="Chart 3">
            <a:extLst>
              <a:ext uri="{FF2B5EF4-FFF2-40B4-BE49-F238E27FC236}">
                <a16:creationId xmlns="" xmlns:a16="http://schemas.microsoft.com/office/drawing/2014/main" id="{5BE57B40-0A29-C4C8-7CBA-5122E007C1B3}"/>
              </a:ext>
            </a:extLst>
          </p:cNvPr>
          <p:cNvGraphicFramePr>
            <a:graphicFrameLocks/>
          </p:cNvGraphicFramePr>
          <p:nvPr>
            <p:extLst>
              <p:ext uri="{D42A27DB-BD31-4B8C-83A1-F6EECF244321}">
                <p14:modId xmlns:p14="http://schemas.microsoft.com/office/powerpoint/2010/main" val="34959327"/>
              </p:ext>
            </p:extLst>
          </p:nvPr>
        </p:nvGraphicFramePr>
        <p:xfrm>
          <a:off x="61166" y="2282792"/>
          <a:ext cx="7448835" cy="37943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0579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636" r="35076"/>
          <a:stretch/>
        </p:blipFill>
        <p:spPr>
          <a:xfrm>
            <a:off x="0" y="0"/>
            <a:ext cx="7772400" cy="10072531"/>
          </a:xfrm>
          <a:prstGeom prst="rect">
            <a:avLst/>
          </a:prstGeom>
        </p:spPr>
      </p:pic>
      <p:sp>
        <p:nvSpPr>
          <p:cNvPr id="12" name="Rectangle 11"/>
          <p:cNvSpPr/>
          <p:nvPr/>
        </p:nvSpPr>
        <p:spPr>
          <a:xfrm>
            <a:off x="-2" y="1378359"/>
            <a:ext cx="7505700" cy="6265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4C527110-9867-4005-9206-5D95C1CE448E}"/>
              </a:ext>
            </a:extLst>
          </p:cNvPr>
          <p:cNvSpPr txBox="1"/>
          <p:nvPr/>
        </p:nvSpPr>
        <p:spPr>
          <a:xfrm>
            <a:off x="249987" y="1913460"/>
            <a:ext cx="5882444" cy="369332"/>
          </a:xfrm>
          <a:prstGeom prst="rect">
            <a:avLst/>
          </a:prstGeom>
          <a:noFill/>
        </p:spPr>
        <p:txBody>
          <a:bodyPr wrap="none" rtlCol="0">
            <a:spAutoFit/>
          </a:bodyPr>
          <a:lstStyle/>
          <a:p>
            <a:r>
              <a:rPr lang="en-US" dirty="0">
                <a:solidFill>
                  <a:srgbClr val="005E8A"/>
                </a:solidFill>
              </a:rPr>
              <a:t>Total SourceAbled Contingent Staffing Revenue 2017 to 2022</a:t>
            </a:r>
          </a:p>
        </p:txBody>
      </p:sp>
      <p:sp>
        <p:nvSpPr>
          <p:cNvPr id="7" name="Rectangle 6"/>
          <p:cNvSpPr/>
          <p:nvPr/>
        </p:nvSpPr>
        <p:spPr>
          <a:xfrm>
            <a:off x="242657" y="6291468"/>
            <a:ext cx="6933248" cy="738664"/>
          </a:xfrm>
          <a:prstGeom prst="rect">
            <a:avLst/>
          </a:prstGeom>
          <a:ln>
            <a:noFill/>
          </a:ln>
        </p:spPr>
        <p:txBody>
          <a:bodyPr wrap="square" lIns="91440" tIns="45720" rIns="91440" bIns="45720" anchor="t">
            <a:spAutoFit/>
          </a:bodyPr>
          <a:lstStyle/>
          <a:p>
            <a:r>
              <a:rPr lang="en-US" sz="1400" dirty="0">
                <a:latin typeface="Open Sans"/>
              </a:rPr>
              <a:t>SourceAbled Contingent Staffing has grown from a low six-figure return in FY2017 to over $1.8 million for FY2022.  We expect this growth to continue as the SourceAbled solution continues to gain momentum.</a:t>
            </a:r>
            <a:endParaRPr lang="en-US" dirty="0"/>
          </a:p>
        </p:txBody>
      </p:sp>
      <p:sp>
        <p:nvSpPr>
          <p:cNvPr id="10" name="Rectangle 9"/>
          <p:cNvSpPr/>
          <p:nvPr/>
        </p:nvSpPr>
        <p:spPr>
          <a:xfrm>
            <a:off x="210667" y="1482775"/>
            <a:ext cx="902811" cy="461665"/>
          </a:xfrm>
          <a:prstGeom prst="rect">
            <a:avLst/>
          </a:prstGeom>
        </p:spPr>
        <p:txBody>
          <a:bodyPr wrap="none">
            <a:spAutoFit/>
          </a:bodyPr>
          <a:lstStyle/>
          <a:p>
            <a:r>
              <a:rPr lang="en-IN" sz="2400" b="1">
                <a:solidFill>
                  <a:srgbClr val="005E8A"/>
                </a:solidFill>
                <a:latin typeface="Arial Narrow" panose="020B0606020202030204" pitchFamily="34" charset="0"/>
                <a:cs typeface="Arial" panose="020B0604020202020204" pitchFamily="34" charset="0"/>
              </a:rPr>
              <a:t>Fiscal</a:t>
            </a:r>
          </a:p>
        </p:txBody>
      </p:sp>
      <p:sp>
        <p:nvSpPr>
          <p:cNvPr id="5" name="Slide Number Placeholder 4"/>
          <p:cNvSpPr>
            <a:spLocks noGrp="1"/>
          </p:cNvSpPr>
          <p:nvPr>
            <p:ph type="sldNum" sz="quarter" idx="4"/>
          </p:nvPr>
        </p:nvSpPr>
        <p:spPr>
          <a:xfrm>
            <a:off x="5489258" y="9322649"/>
            <a:ext cx="1748790" cy="535517"/>
          </a:xfrm>
        </p:spPr>
        <p:txBody>
          <a:bodyPr/>
          <a:lstStyle/>
          <a:p>
            <a:fld id="{4214AEB2-FC4A-4662-932E-4984B403FFC7}" type="slidenum">
              <a:rPr lang="en-US" smtClean="0"/>
              <a:pPr/>
              <a:t>45</a:t>
            </a:fld>
            <a:endParaRPr lang="en-US" dirty="0"/>
          </a:p>
        </p:txBody>
      </p:sp>
      <p:graphicFrame>
        <p:nvGraphicFramePr>
          <p:cNvPr id="4" name="Chart 3">
            <a:extLst>
              <a:ext uri="{FF2B5EF4-FFF2-40B4-BE49-F238E27FC236}">
                <a16:creationId xmlns="" xmlns:a16="http://schemas.microsoft.com/office/drawing/2014/main" id="{61A3C3DE-A4EF-77BD-4325-82A6D36DDC69}"/>
              </a:ext>
            </a:extLst>
          </p:cNvPr>
          <p:cNvGraphicFramePr>
            <a:graphicFrameLocks/>
          </p:cNvGraphicFramePr>
          <p:nvPr>
            <p:extLst>
              <p:ext uri="{D42A27DB-BD31-4B8C-83A1-F6EECF244321}">
                <p14:modId xmlns:p14="http://schemas.microsoft.com/office/powerpoint/2010/main" val="3218838725"/>
              </p:ext>
            </p:extLst>
          </p:nvPr>
        </p:nvGraphicFramePr>
        <p:xfrm>
          <a:off x="-1" y="2531933"/>
          <a:ext cx="7505699" cy="3545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18442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8100"/>
            <a:ext cx="7772400" cy="10058401"/>
            <a:chOff x="-1804680" y="-2564286"/>
            <a:chExt cx="11863080" cy="11906242"/>
          </a:xfrm>
        </p:grpSpPr>
        <p:pic>
          <p:nvPicPr>
            <p:cNvPr id="2050" name="Picture 2" descr="Illuminated stage with bright lights template for presentation"/>
            <p:cNvPicPr>
              <a:picLocks noChangeAspect="1" noChangeArrowheads="1"/>
            </p:cNvPicPr>
            <p:nvPr/>
          </p:nvPicPr>
          <p:blipFill rotWithShape="1">
            <a:blip r:embed="rId2">
              <a:extLst>
                <a:ext uri="{28A0092B-C50C-407E-A947-70E740481C1C}">
                  <a14:useLocalDpi xmlns:a14="http://schemas.microsoft.com/office/drawing/2010/main" val="0"/>
                </a:ext>
              </a:extLst>
            </a:blip>
            <a:srcRect b="8534"/>
            <a:stretch/>
          </p:blipFill>
          <p:spPr bwMode="auto">
            <a:xfrm>
              <a:off x="-1804680" y="1663280"/>
              <a:ext cx="11863080" cy="76786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lluminated stage with bright lights template for presentation"/>
            <p:cNvPicPr>
              <a:picLocks noChangeAspect="1" noChangeArrowheads="1"/>
            </p:cNvPicPr>
            <p:nvPr/>
          </p:nvPicPr>
          <p:blipFill rotWithShape="1">
            <a:blip r:embed="rId2">
              <a:extLst>
                <a:ext uri="{28A0092B-C50C-407E-A947-70E740481C1C}">
                  <a14:useLocalDpi xmlns:a14="http://schemas.microsoft.com/office/drawing/2010/main" val="0"/>
                </a:ext>
              </a:extLst>
            </a:blip>
            <a:srcRect b="49643"/>
            <a:stretch/>
          </p:blipFill>
          <p:spPr bwMode="auto">
            <a:xfrm rot="10800000">
              <a:off x="-1804680" y="-2564286"/>
              <a:ext cx="11863080" cy="422756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0" y="-33753"/>
            <a:ext cx="7772400" cy="10092153"/>
          </a:xfrm>
          <a:prstGeom prst="rect">
            <a:avLst/>
          </a:prstGeom>
          <a:solidFill>
            <a:schemeClr val="tx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a:xfrm>
            <a:off x="5486879" y="9333232"/>
            <a:ext cx="1748790" cy="535517"/>
          </a:xfrm>
        </p:spPr>
        <p:txBody>
          <a:bodyPr/>
          <a:lstStyle/>
          <a:p>
            <a:fld id="{4214AEB2-FC4A-4662-932E-4984B403FFC7}" type="slidenum">
              <a:rPr lang="en-US" smtClean="0"/>
              <a:pPr/>
              <a:t>46</a:t>
            </a:fld>
            <a:endParaRPr lang="en-US" dirty="0"/>
          </a:p>
        </p:txBody>
      </p:sp>
      <p:sp>
        <p:nvSpPr>
          <p:cNvPr id="77" name="TextBox 76">
            <a:extLst>
              <a:ext uri="{FF2B5EF4-FFF2-40B4-BE49-F238E27FC236}">
                <a16:creationId xmlns="" xmlns:a16="http://schemas.microsoft.com/office/drawing/2014/main" id="{4C527110-9867-4005-9206-5D95C1CE448E}"/>
              </a:ext>
            </a:extLst>
          </p:cNvPr>
          <p:cNvSpPr txBox="1"/>
          <p:nvPr/>
        </p:nvSpPr>
        <p:spPr>
          <a:xfrm>
            <a:off x="208823" y="369977"/>
            <a:ext cx="3277820" cy="553998"/>
          </a:xfrm>
          <a:prstGeom prst="rect">
            <a:avLst/>
          </a:prstGeom>
          <a:noFill/>
        </p:spPr>
        <p:txBody>
          <a:bodyPr wrap="none" rtlCol="0">
            <a:spAutoFit/>
          </a:bodyPr>
          <a:lstStyle/>
          <a:p>
            <a:r>
              <a:rPr lang="en-US" sz="3000" dirty="0">
                <a:solidFill>
                  <a:schemeClr val="bg1"/>
                </a:solidFill>
                <a:latin typeface="Arial Narrow" panose="020B0606020202030204" pitchFamily="34" charset="0"/>
                <a:cs typeface="Arial" panose="020B0604020202020204" pitchFamily="34" charset="0"/>
              </a:rPr>
              <a:t>Awards </a:t>
            </a:r>
            <a:r>
              <a:rPr lang="en-US" sz="3000" dirty="0" smtClean="0">
                <a:solidFill>
                  <a:schemeClr val="bg1"/>
                </a:solidFill>
                <a:latin typeface="Arial Narrow" panose="020B0606020202030204" pitchFamily="34" charset="0"/>
                <a:cs typeface="Arial" panose="020B0604020202020204" pitchFamily="34" charset="0"/>
              </a:rPr>
              <a:t>&amp; Recognition</a:t>
            </a:r>
            <a:endParaRPr lang="en-US" sz="3000" dirty="0">
              <a:solidFill>
                <a:schemeClr val="bg1"/>
              </a:solidFill>
              <a:latin typeface="Arial Narrow" panose="020B0606020202030204" pitchFamily="34" charset="0"/>
              <a:cs typeface="Arial" panose="020B0604020202020204" pitchFamily="34" charset="0"/>
            </a:endParaRPr>
          </a:p>
        </p:txBody>
      </p:sp>
      <p:graphicFrame>
        <p:nvGraphicFramePr>
          <p:cNvPr id="82" name="Table 81"/>
          <p:cNvGraphicFramePr>
            <a:graphicFrameLocks noGrp="1"/>
          </p:cNvGraphicFramePr>
          <p:nvPr>
            <p:extLst>
              <p:ext uri="{D42A27DB-BD31-4B8C-83A1-F6EECF244321}">
                <p14:modId xmlns:p14="http://schemas.microsoft.com/office/powerpoint/2010/main" val="3468395932"/>
              </p:ext>
            </p:extLst>
          </p:nvPr>
        </p:nvGraphicFramePr>
        <p:xfrm>
          <a:off x="304800" y="999069"/>
          <a:ext cx="5532120" cy="8491894"/>
        </p:xfrm>
        <a:graphic>
          <a:graphicData uri="http://schemas.openxmlformats.org/drawingml/2006/table">
            <a:tbl>
              <a:tblPr>
                <a:tableStyleId>{1FECB4D8-DB02-4DC6-A0A2-4F2EBAE1DC90}</a:tableStyleId>
              </a:tblPr>
              <a:tblGrid>
                <a:gridCol w="5532120"/>
              </a:tblGrid>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2021</a:t>
                      </a:r>
                      <a:r>
                        <a:rPr lang="en-US" sz="1300" b="1" baseline="0" dirty="0" smtClean="0">
                          <a:solidFill>
                            <a:schemeClr val="bg1"/>
                          </a:solidFill>
                          <a:latin typeface="Arial" panose="020B0604020202020204" pitchFamily="34" charset="0"/>
                          <a:cs typeface="Arial" panose="020B0604020202020204" pitchFamily="34" charset="0"/>
                        </a:rPr>
                        <a:t> SIA </a:t>
                      </a:r>
                      <a:r>
                        <a:rPr lang="en-US" sz="1300" b="1" dirty="0" smtClean="0">
                          <a:solidFill>
                            <a:schemeClr val="bg1"/>
                          </a:solidFill>
                          <a:latin typeface="Arial" panose="020B0604020202020204" pitchFamily="34" charset="0"/>
                          <a:cs typeface="Arial" panose="020B0604020202020204" pitchFamily="34" charset="0"/>
                        </a:rPr>
                        <a:t>DE&amp;I Influencers</a:t>
                      </a:r>
                      <a:r>
                        <a:rPr lang="en-US" sz="1300" b="1" baseline="0" dirty="0" smtClean="0">
                          <a:solidFill>
                            <a:schemeClr val="bg1"/>
                          </a:solidFill>
                          <a:latin typeface="Arial" panose="020B0604020202020204" pitchFamily="34" charset="0"/>
                          <a:cs typeface="Arial" panose="020B0604020202020204" pitchFamily="34" charset="0"/>
                        </a:rPr>
                        <a:t> </a:t>
                      </a:r>
                      <a:endParaRPr lang="en-US" sz="1300" b="1" dirty="0" smtClean="0">
                        <a:solidFill>
                          <a:schemeClr val="bg1"/>
                        </a:solidFill>
                        <a:latin typeface="Arial" panose="020B0604020202020204" pitchFamily="34" charset="0"/>
                        <a:cs typeface="Arial" panose="020B0604020202020204" pitchFamily="34" charset="0"/>
                      </a:endParaRP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2020 </a:t>
                      </a:r>
                      <a:r>
                        <a:rPr lang="en-US" sz="1300" b="1" dirty="0" err="1" smtClean="0">
                          <a:solidFill>
                            <a:schemeClr val="bg1"/>
                          </a:solidFill>
                          <a:latin typeface="Arial" panose="020B0604020202020204" pitchFamily="34" charset="0"/>
                          <a:cs typeface="Arial" panose="020B0604020202020204" pitchFamily="34" charset="0"/>
                        </a:rPr>
                        <a:t>Rangam</a:t>
                      </a:r>
                      <a:r>
                        <a:rPr lang="en-US" sz="1300" b="1" dirty="0" smtClean="0">
                          <a:solidFill>
                            <a:schemeClr val="bg1"/>
                          </a:solidFill>
                          <a:latin typeface="Arial" panose="020B0604020202020204" pitchFamily="34" charset="0"/>
                          <a:cs typeface="Arial" panose="020B0604020202020204" pitchFamily="34" charset="0"/>
                        </a:rPr>
                        <a:t> Featured in Innovate New Jersey</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2020 NJBIA awards for Excellence</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algn="l">
                        <a:lnSpc>
                          <a:spcPts val="1800"/>
                        </a:lnSpc>
                      </a:pPr>
                      <a:r>
                        <a:rPr lang="en-US" sz="1300" b="1" dirty="0" smtClean="0">
                          <a:solidFill>
                            <a:schemeClr val="bg1"/>
                          </a:solidFill>
                          <a:latin typeface="Arial" panose="020B0604020202020204" pitchFamily="34" charset="0"/>
                          <a:cs typeface="Arial" panose="020B0604020202020204" pitchFamily="34" charset="0"/>
                        </a:rPr>
                        <a:t>2019 NOD leading disability employer</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2019 SIA’s Global Power 150 Women in Staffing</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2019 AstraZeneca Supplier innovator</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2019 ASA care Award</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2019 Accenture Protégé of the Year Award</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2018 TAPFIN Premier Partner</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2018 DA4S “Beyond Capable” Award</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2018 WPEO-NY Star Award</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2017 </a:t>
                      </a:r>
                      <a:r>
                        <a:rPr lang="en-US" sz="1300" b="1" dirty="0" err="1" smtClean="0">
                          <a:solidFill>
                            <a:schemeClr val="bg1"/>
                          </a:solidFill>
                          <a:latin typeface="Arial" panose="020B0604020202020204" pitchFamily="34" charset="0"/>
                          <a:cs typeface="Arial" panose="020B0604020202020204" pitchFamily="34" charset="0"/>
                        </a:rPr>
                        <a:t>KellyOCG</a:t>
                      </a:r>
                      <a:r>
                        <a:rPr lang="en-US" sz="1300" b="1" dirty="0" smtClean="0">
                          <a:solidFill>
                            <a:schemeClr val="bg1"/>
                          </a:solidFill>
                          <a:latin typeface="Arial" panose="020B0604020202020204" pitchFamily="34" charset="0"/>
                          <a:cs typeface="Arial" panose="020B0604020202020204" pitchFamily="34" charset="0"/>
                        </a:rPr>
                        <a:t> Supplier Excellence Award</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2017 TAPFIN Premier Partner</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2017 </a:t>
                      </a:r>
                      <a:r>
                        <a:rPr lang="en-US" sz="1300" b="1" dirty="0" err="1" smtClean="0">
                          <a:solidFill>
                            <a:schemeClr val="bg1"/>
                          </a:solidFill>
                          <a:latin typeface="Arial" panose="020B0604020202020204" pitchFamily="34" charset="0"/>
                          <a:cs typeface="Arial" panose="020B0604020202020204" pitchFamily="34" charset="0"/>
                        </a:rPr>
                        <a:t>KellyOCG</a:t>
                      </a:r>
                      <a:r>
                        <a:rPr lang="en-US" sz="1300" b="1" dirty="0" smtClean="0">
                          <a:solidFill>
                            <a:schemeClr val="bg1"/>
                          </a:solidFill>
                          <a:latin typeface="Arial" panose="020B0604020202020204" pitchFamily="34" charset="0"/>
                          <a:cs typeface="Arial" panose="020B0604020202020204" pitchFamily="34" charset="0"/>
                        </a:rPr>
                        <a:t> Preferred Supplier Award</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25020">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2017 U.S. Small Business Administration’s Regional Subcontractor    </a:t>
                      </a:r>
                      <a:br>
                        <a:rPr lang="en-US" sz="1300" b="1" dirty="0" smtClean="0">
                          <a:solidFill>
                            <a:schemeClr val="bg1"/>
                          </a:solidFill>
                          <a:latin typeface="Arial" panose="020B0604020202020204" pitchFamily="34" charset="0"/>
                          <a:cs typeface="Arial" panose="020B0604020202020204" pitchFamily="34" charset="0"/>
                        </a:rPr>
                      </a:br>
                      <a:r>
                        <a:rPr lang="en-US" sz="1300" b="1" dirty="0" smtClean="0">
                          <a:solidFill>
                            <a:schemeClr val="bg1"/>
                          </a:solidFill>
                          <a:latin typeface="Arial" panose="020B0604020202020204" pitchFamily="34" charset="0"/>
                          <a:cs typeface="Arial" panose="020B0604020202020204" pitchFamily="34" charset="0"/>
                        </a:rPr>
                        <a:t>         of the Year Award for  Region II</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2017 NJBIZ Best 50 Women in Business</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2016 NJBIZ Healthcare Heroes Innovation</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2016 </a:t>
                      </a:r>
                      <a:r>
                        <a:rPr lang="en-US" sz="1300" b="1" dirty="0" err="1" smtClean="0">
                          <a:solidFill>
                            <a:schemeClr val="bg1"/>
                          </a:solidFill>
                          <a:latin typeface="Arial" panose="020B0604020202020204" pitchFamily="34" charset="0"/>
                          <a:cs typeface="Arial" panose="020B0604020202020204" pitchFamily="34" charset="0"/>
                        </a:rPr>
                        <a:t>KellyOCG</a:t>
                      </a:r>
                      <a:r>
                        <a:rPr lang="en-US" sz="1300" b="1" dirty="0" smtClean="0">
                          <a:solidFill>
                            <a:schemeClr val="bg1"/>
                          </a:solidFill>
                          <a:latin typeface="Arial" panose="020B0604020202020204" pitchFamily="34" charset="0"/>
                          <a:cs typeface="Arial" panose="020B0604020202020204" pitchFamily="34" charset="0"/>
                        </a:rPr>
                        <a:t> Supplier Excellence Award</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algn="l" eaLnBrk="1" hangingPunct="1">
                        <a:lnSpc>
                          <a:spcPts val="1800"/>
                        </a:lnSpc>
                      </a:pPr>
                      <a:r>
                        <a:rPr lang="en-US" altLang="en-US" sz="1300" b="1" dirty="0" smtClean="0">
                          <a:solidFill>
                            <a:schemeClr val="bg1"/>
                          </a:solidFill>
                          <a:latin typeface="Arial" panose="020B0604020202020204" pitchFamily="34" charset="0"/>
                          <a:cs typeface="Arial" panose="020B0604020202020204" pitchFamily="34" charset="0"/>
                        </a:rPr>
                        <a:t>2016 Best of Staffing Client Satisfaction</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algn="l" eaLnBrk="1" hangingPunct="1">
                        <a:lnSpc>
                          <a:spcPts val="1800"/>
                        </a:lnSpc>
                      </a:pPr>
                      <a:r>
                        <a:rPr lang="en-US" altLang="en-US" sz="1300" b="1" dirty="0" smtClean="0">
                          <a:solidFill>
                            <a:schemeClr val="bg1"/>
                          </a:solidFill>
                          <a:latin typeface="Arial" panose="020B0604020202020204" pitchFamily="34" charset="0"/>
                          <a:cs typeface="Arial" panose="020B0604020202020204" pitchFamily="34" charset="0"/>
                        </a:rPr>
                        <a:t>2016 Supplier of the Year from Diversity Alliance for Science</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2016 J&amp;J Service Excellence</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2016 </a:t>
                      </a:r>
                      <a:r>
                        <a:rPr lang="en-US" sz="1300" b="1" dirty="0" err="1" smtClean="0">
                          <a:solidFill>
                            <a:schemeClr val="bg1"/>
                          </a:solidFill>
                          <a:latin typeface="Arial" panose="020B0604020202020204" pitchFamily="34" charset="0"/>
                          <a:cs typeface="Arial" panose="020B0604020202020204" pitchFamily="34" charset="0"/>
                        </a:rPr>
                        <a:t>SmartCEO</a:t>
                      </a:r>
                      <a:r>
                        <a:rPr lang="en-US" sz="1300" b="1" dirty="0" smtClean="0">
                          <a:solidFill>
                            <a:schemeClr val="bg1"/>
                          </a:solidFill>
                          <a:latin typeface="Arial" panose="020B0604020202020204" pitchFamily="34" charset="0"/>
                          <a:cs typeface="Arial" panose="020B0604020202020204" pitchFamily="34" charset="0"/>
                        </a:rPr>
                        <a:t> Future 50</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2015 AstraZeneca Finalist: Supplier of the Year</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2015-2016 AstraZeneca #1 Supplier, Multiple quarters</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2015 Pitney Bowes</a:t>
                      </a:r>
                      <a:r>
                        <a:rPr lang="en-US" sz="1300" b="1" baseline="0" dirty="0" smtClean="0">
                          <a:solidFill>
                            <a:schemeClr val="bg1"/>
                          </a:solidFill>
                          <a:latin typeface="Arial" panose="020B0604020202020204" pitchFamily="34" charset="0"/>
                          <a:cs typeface="Arial" panose="020B0604020202020204" pitchFamily="34" charset="0"/>
                        </a:rPr>
                        <a:t> </a:t>
                      </a:r>
                      <a:r>
                        <a:rPr lang="en-US" sz="1300" b="1" dirty="0" smtClean="0">
                          <a:solidFill>
                            <a:schemeClr val="bg1"/>
                          </a:solidFill>
                          <a:latin typeface="Arial" panose="020B0604020202020204" pitchFamily="34" charset="0"/>
                          <a:cs typeface="Arial" panose="020B0604020202020204" pitchFamily="34" charset="0"/>
                        </a:rPr>
                        <a:t>Perfect Audit Compliance for Business Service</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2015 Enterprising Women</a:t>
                      </a:r>
                      <a:r>
                        <a:rPr lang="en-US" sz="1300" b="1" baseline="0" dirty="0" smtClean="0">
                          <a:solidFill>
                            <a:schemeClr val="bg1"/>
                          </a:solidFill>
                          <a:latin typeface="Arial" panose="020B0604020202020204" pitchFamily="34" charset="0"/>
                          <a:cs typeface="Arial" panose="020B0604020202020204" pitchFamily="34" charset="0"/>
                        </a:rPr>
                        <a:t> </a:t>
                      </a:r>
                      <a:r>
                        <a:rPr lang="en-US" sz="1300" b="1" dirty="0" smtClean="0">
                          <a:solidFill>
                            <a:schemeClr val="bg1"/>
                          </a:solidFill>
                          <a:latin typeface="Arial" panose="020B0604020202020204" pitchFamily="34" charset="0"/>
                          <a:cs typeface="Arial" panose="020B0604020202020204" pitchFamily="34" charset="0"/>
                        </a:rPr>
                        <a:t>Award Winner</a:t>
                      </a:r>
                    </a:p>
                  </a:txBody>
                  <a:tcP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6262">
                <a:tc>
                  <a:txBody>
                    <a:bodyPr/>
                    <a:lstStyle/>
                    <a:p>
                      <a:pPr marL="0" marR="0" lvl="0" indent="0" algn="l" defTabSz="777240" rtl="0" eaLnBrk="1" fontAlgn="auto" latinLnBrk="0" hangingPunct="1">
                        <a:lnSpc>
                          <a:spcPts val="1800"/>
                        </a:lnSpc>
                        <a:spcBef>
                          <a:spcPts val="0"/>
                        </a:spcBef>
                        <a:spcAft>
                          <a:spcPts val="0"/>
                        </a:spcAft>
                        <a:buClrTx/>
                        <a:buSzTx/>
                        <a:buFontTx/>
                        <a:buNone/>
                        <a:tabLst/>
                        <a:defRPr/>
                      </a:pPr>
                      <a:r>
                        <a:rPr lang="en-US" sz="1300" b="1" dirty="0" smtClean="0">
                          <a:solidFill>
                            <a:schemeClr val="bg1"/>
                          </a:solidFill>
                          <a:latin typeface="Arial" panose="020B0604020202020204" pitchFamily="34" charset="0"/>
                          <a:cs typeface="Arial" panose="020B0604020202020204" pitchFamily="34" charset="0"/>
                        </a:rPr>
                        <a:t>2014 Verizon Powerful Answers</a:t>
                      </a:r>
                    </a:p>
                  </a:txBody>
                  <a:tcPr>
                    <a:lnL>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569565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60839"/>
            <a:ext cx="6400800" cy="1360909"/>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371600" y="6884941"/>
            <a:ext cx="6400800" cy="1325724"/>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4C527110-9867-4005-9206-5D95C1CE448E}"/>
              </a:ext>
            </a:extLst>
          </p:cNvPr>
          <p:cNvSpPr txBox="1"/>
          <p:nvPr/>
        </p:nvSpPr>
        <p:spPr>
          <a:xfrm>
            <a:off x="208823" y="369977"/>
            <a:ext cx="2593659" cy="553998"/>
          </a:xfrm>
          <a:prstGeom prst="rect">
            <a:avLst/>
          </a:prstGeom>
          <a:noFill/>
        </p:spPr>
        <p:txBody>
          <a:bodyPr wrap="none" rtlCol="0">
            <a:spAutoFit/>
          </a:bodyPr>
          <a:lstStyle/>
          <a:p>
            <a:r>
              <a:rPr lang="en-US" sz="3000" dirty="0">
                <a:solidFill>
                  <a:srgbClr val="005E8A"/>
                </a:solidFill>
                <a:latin typeface="Arial Narrow" panose="020B0606020202030204" pitchFamily="34" charset="0"/>
                <a:cs typeface="Arial" panose="020B0604020202020204" pitchFamily="34" charset="0"/>
              </a:rPr>
              <a:t>Leadership Team</a:t>
            </a:r>
          </a:p>
        </p:txBody>
      </p:sp>
      <p:cxnSp>
        <p:nvCxnSpPr>
          <p:cNvPr id="11" name="Straight Connector 10"/>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a:xfrm>
            <a:off x="5489258" y="9322649"/>
            <a:ext cx="1748790" cy="535517"/>
          </a:xfrm>
        </p:spPr>
        <p:txBody>
          <a:bodyPr/>
          <a:lstStyle/>
          <a:p>
            <a:fld id="{4214AEB2-FC4A-4662-932E-4984B403FFC7}" type="slidenum">
              <a:rPr lang="en-US" smtClean="0"/>
              <a:pPr/>
              <a:t>47</a:t>
            </a:fld>
            <a:endParaRPr lang="en-US" dirty="0"/>
          </a:p>
        </p:txBody>
      </p:sp>
      <p:pic>
        <p:nvPicPr>
          <p:cNvPr id="12" name="Picture 11" descr="A group of people standing in front of a table&#10;&#10;Description automatically generated with low confidence">
            <a:extLst>
              <a:ext uri="{FF2B5EF4-FFF2-40B4-BE49-F238E27FC236}">
                <a16:creationId xmlns="" xmlns:a16="http://schemas.microsoft.com/office/drawing/2014/main" id="{0CBA14E9-E7F0-E879-C4E4-EF5D143CA8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r="21729"/>
          <a:stretch/>
        </p:blipFill>
        <p:spPr>
          <a:xfrm>
            <a:off x="0" y="1506562"/>
            <a:ext cx="7772400" cy="6374681"/>
          </a:xfrm>
          <a:prstGeom prst="rect">
            <a:avLst/>
          </a:prstGeom>
        </p:spPr>
      </p:pic>
      <p:sp>
        <p:nvSpPr>
          <p:cNvPr id="3" name="Rectangle 2">
            <a:extLst>
              <a:ext uri="{FF2B5EF4-FFF2-40B4-BE49-F238E27FC236}">
                <a16:creationId xmlns="" xmlns:a16="http://schemas.microsoft.com/office/drawing/2014/main" id="{A9CA314E-B161-BF12-D2F5-B8298F393A6A}"/>
              </a:ext>
            </a:extLst>
          </p:cNvPr>
          <p:cNvSpPr/>
          <p:nvPr/>
        </p:nvSpPr>
        <p:spPr>
          <a:xfrm>
            <a:off x="208823" y="8317353"/>
            <a:ext cx="1790739" cy="253916"/>
          </a:xfrm>
          <a:prstGeom prst="rect">
            <a:avLst/>
          </a:prstGeom>
        </p:spPr>
        <p:txBody>
          <a:bodyPr wrap="square">
            <a:spAutoFit/>
          </a:bodyPr>
          <a:lstStyle/>
          <a:p>
            <a:r>
              <a:rPr lang="en-US" sz="1050" dirty="0">
                <a:solidFill>
                  <a:srgbClr val="000000"/>
                </a:solidFill>
                <a:latin typeface="Arial" panose="020B0604020202020204" pitchFamily="34" charset="0"/>
                <a:cs typeface="Arial" panose="020B0604020202020204" pitchFamily="34" charset="0"/>
              </a:rPr>
              <a:t>Front Row Left to Right:</a:t>
            </a:r>
          </a:p>
        </p:txBody>
      </p:sp>
      <p:sp>
        <p:nvSpPr>
          <p:cNvPr id="5" name="Rectangle 4">
            <a:extLst>
              <a:ext uri="{FF2B5EF4-FFF2-40B4-BE49-F238E27FC236}">
                <a16:creationId xmlns="" xmlns:a16="http://schemas.microsoft.com/office/drawing/2014/main" id="{F0AE1923-7085-F656-18BE-2F33D2BBA545}"/>
              </a:ext>
            </a:extLst>
          </p:cNvPr>
          <p:cNvSpPr/>
          <p:nvPr/>
        </p:nvSpPr>
        <p:spPr>
          <a:xfrm>
            <a:off x="3357785" y="8317353"/>
            <a:ext cx="1782177" cy="430887"/>
          </a:xfrm>
          <a:prstGeom prst="rect">
            <a:avLst/>
          </a:prstGeom>
        </p:spPr>
        <p:txBody>
          <a:bodyPr wrap="square">
            <a:spAutoFit/>
          </a:bodyPr>
          <a:lstStyle/>
          <a:p>
            <a:r>
              <a:rPr lang="en-US" sz="1050" b="1" dirty="0">
                <a:solidFill>
                  <a:srgbClr val="000000"/>
                </a:solidFill>
                <a:latin typeface="Arial" panose="020B0604020202020204" pitchFamily="34" charset="0"/>
                <a:cs typeface="Arial" panose="020B0604020202020204" pitchFamily="34" charset="0"/>
              </a:rPr>
              <a:t>Hetal Parikh</a:t>
            </a:r>
          </a:p>
          <a:p>
            <a:r>
              <a:rPr lang="en-US" sz="1050" dirty="0">
                <a:solidFill>
                  <a:srgbClr val="000000"/>
                </a:solidFill>
                <a:latin typeface="Arial" panose="020B0604020202020204" pitchFamily="34" charset="0"/>
                <a:cs typeface="Arial" panose="020B0604020202020204" pitchFamily="34" charset="0"/>
              </a:rPr>
              <a:t>President &amp; Co-founder</a:t>
            </a:r>
          </a:p>
        </p:txBody>
      </p:sp>
      <p:sp>
        <p:nvSpPr>
          <p:cNvPr id="7" name="Rectangle 6">
            <a:extLst>
              <a:ext uri="{FF2B5EF4-FFF2-40B4-BE49-F238E27FC236}">
                <a16:creationId xmlns="" xmlns:a16="http://schemas.microsoft.com/office/drawing/2014/main" id="{93AEA5E1-CA19-C929-65E0-1EBB9E24F144}"/>
              </a:ext>
            </a:extLst>
          </p:cNvPr>
          <p:cNvSpPr/>
          <p:nvPr/>
        </p:nvSpPr>
        <p:spPr>
          <a:xfrm>
            <a:off x="5192622" y="8317353"/>
            <a:ext cx="1603058" cy="415498"/>
          </a:xfrm>
          <a:prstGeom prst="rect">
            <a:avLst/>
          </a:prstGeom>
        </p:spPr>
        <p:txBody>
          <a:bodyPr wrap="square">
            <a:spAutoFit/>
          </a:bodyPr>
          <a:lstStyle/>
          <a:p>
            <a:r>
              <a:rPr lang="en-US" sz="1050" b="1" dirty="0">
                <a:solidFill>
                  <a:srgbClr val="000000"/>
                </a:solidFill>
                <a:latin typeface="Arial" panose="020B0604020202020204" pitchFamily="34" charset="0"/>
                <a:cs typeface="Arial" panose="020B0604020202020204" pitchFamily="34" charset="0"/>
              </a:rPr>
              <a:t>Geetanjali Moorjani</a:t>
            </a:r>
          </a:p>
          <a:p>
            <a:r>
              <a:rPr lang="en-US" sz="1050" dirty="0">
                <a:solidFill>
                  <a:srgbClr val="000000"/>
                </a:solidFill>
                <a:latin typeface="Arial" panose="020B0604020202020204" pitchFamily="34" charset="0"/>
                <a:cs typeface="Arial" panose="020B0604020202020204" pitchFamily="34" charset="0"/>
              </a:rPr>
              <a:t>EVP, Global Delivery</a:t>
            </a:r>
          </a:p>
        </p:txBody>
      </p:sp>
      <p:sp>
        <p:nvSpPr>
          <p:cNvPr id="9" name="Rectangle 8">
            <a:extLst>
              <a:ext uri="{FF2B5EF4-FFF2-40B4-BE49-F238E27FC236}">
                <a16:creationId xmlns="" xmlns:a16="http://schemas.microsoft.com/office/drawing/2014/main" id="{86722059-2390-D2F9-2C09-0F28BE9FF953}"/>
              </a:ext>
            </a:extLst>
          </p:cNvPr>
          <p:cNvSpPr/>
          <p:nvPr/>
        </p:nvSpPr>
        <p:spPr>
          <a:xfrm>
            <a:off x="1943013" y="8858122"/>
            <a:ext cx="1602446" cy="415498"/>
          </a:xfrm>
          <a:prstGeom prst="rect">
            <a:avLst/>
          </a:prstGeom>
        </p:spPr>
        <p:txBody>
          <a:bodyPr wrap="square">
            <a:spAutoFit/>
          </a:bodyPr>
          <a:lstStyle/>
          <a:p>
            <a:r>
              <a:rPr lang="en-US" sz="1050" b="1" dirty="0">
                <a:solidFill>
                  <a:srgbClr val="000000"/>
                </a:solidFill>
                <a:latin typeface="Arial" panose="020B0604020202020204" pitchFamily="34" charset="0"/>
                <a:cs typeface="Arial" panose="020B0604020202020204" pitchFamily="34" charset="0"/>
              </a:rPr>
              <a:t>James Mahoney </a:t>
            </a:r>
          </a:p>
          <a:p>
            <a:r>
              <a:rPr lang="en-US" sz="1050" dirty="0">
                <a:solidFill>
                  <a:srgbClr val="000000"/>
                </a:solidFill>
                <a:latin typeface="Arial" panose="020B0604020202020204" pitchFamily="34" charset="0"/>
                <a:cs typeface="Arial" panose="020B0604020202020204" pitchFamily="34" charset="0"/>
              </a:rPr>
              <a:t>COO</a:t>
            </a:r>
          </a:p>
        </p:txBody>
      </p:sp>
      <p:sp>
        <p:nvSpPr>
          <p:cNvPr id="13" name="Rectangle 12">
            <a:extLst>
              <a:ext uri="{FF2B5EF4-FFF2-40B4-BE49-F238E27FC236}">
                <a16:creationId xmlns="" xmlns:a16="http://schemas.microsoft.com/office/drawing/2014/main" id="{E0DE2A7C-D901-1F8C-57E8-9D1EFD8E3E8C}"/>
              </a:ext>
            </a:extLst>
          </p:cNvPr>
          <p:cNvSpPr/>
          <p:nvPr/>
        </p:nvSpPr>
        <p:spPr>
          <a:xfrm>
            <a:off x="3357785" y="8858122"/>
            <a:ext cx="1602446" cy="430887"/>
          </a:xfrm>
          <a:prstGeom prst="rect">
            <a:avLst/>
          </a:prstGeom>
        </p:spPr>
        <p:txBody>
          <a:bodyPr wrap="square">
            <a:spAutoFit/>
          </a:bodyPr>
          <a:lstStyle/>
          <a:p>
            <a:r>
              <a:rPr lang="en-US" sz="1050" b="1" dirty="0">
                <a:solidFill>
                  <a:srgbClr val="000000"/>
                </a:solidFill>
                <a:latin typeface="Arial" panose="020B0604020202020204" pitchFamily="34" charset="0"/>
                <a:cs typeface="Arial" panose="020B0604020202020204" pitchFamily="34" charset="0"/>
              </a:rPr>
              <a:t>Lee Corless</a:t>
            </a:r>
          </a:p>
          <a:p>
            <a:r>
              <a:rPr lang="en-US" sz="1050" dirty="0">
                <a:solidFill>
                  <a:srgbClr val="000000"/>
                </a:solidFill>
                <a:latin typeface="Arial" panose="020B0604020202020204" pitchFamily="34" charset="0"/>
                <a:cs typeface="Arial" panose="020B0604020202020204" pitchFamily="34" charset="0"/>
              </a:rPr>
              <a:t>SVP, Global Expansion</a:t>
            </a:r>
          </a:p>
        </p:txBody>
      </p:sp>
      <p:sp>
        <p:nvSpPr>
          <p:cNvPr id="14" name="Rectangle 13">
            <a:extLst>
              <a:ext uri="{FF2B5EF4-FFF2-40B4-BE49-F238E27FC236}">
                <a16:creationId xmlns="" xmlns:a16="http://schemas.microsoft.com/office/drawing/2014/main" id="{F8B8F229-5B24-1C17-8D85-1DBDE70E2423}"/>
              </a:ext>
            </a:extLst>
          </p:cNvPr>
          <p:cNvSpPr/>
          <p:nvPr/>
        </p:nvSpPr>
        <p:spPr>
          <a:xfrm>
            <a:off x="5192622" y="8858122"/>
            <a:ext cx="1686404" cy="430887"/>
          </a:xfrm>
          <a:prstGeom prst="rect">
            <a:avLst/>
          </a:prstGeom>
        </p:spPr>
        <p:txBody>
          <a:bodyPr wrap="square">
            <a:spAutoFit/>
          </a:bodyPr>
          <a:lstStyle/>
          <a:p>
            <a:r>
              <a:rPr lang="en-US" sz="1050" b="1" dirty="0">
                <a:solidFill>
                  <a:srgbClr val="000000"/>
                </a:solidFill>
                <a:latin typeface="Arial" panose="020B0604020202020204" pitchFamily="34" charset="0"/>
                <a:cs typeface="Arial" panose="020B0604020202020204" pitchFamily="34" charset="0"/>
              </a:rPr>
              <a:t>Larry Worth</a:t>
            </a:r>
          </a:p>
          <a:p>
            <a:r>
              <a:rPr lang="en-US" sz="1050" dirty="0">
                <a:solidFill>
                  <a:srgbClr val="000000"/>
                </a:solidFill>
                <a:latin typeface="Arial" panose="020B0604020202020204" pitchFamily="34" charset="0"/>
                <a:cs typeface="Arial" panose="020B0604020202020204" pitchFamily="34" charset="0"/>
              </a:rPr>
              <a:t>SVP, Global Solutions</a:t>
            </a:r>
          </a:p>
        </p:txBody>
      </p:sp>
      <p:sp>
        <p:nvSpPr>
          <p:cNvPr id="15" name="Rectangle 14">
            <a:extLst>
              <a:ext uri="{FF2B5EF4-FFF2-40B4-BE49-F238E27FC236}">
                <a16:creationId xmlns="" xmlns:a16="http://schemas.microsoft.com/office/drawing/2014/main" id="{BEFC75DE-EDFC-3362-8030-B9C6304DEFF3}"/>
              </a:ext>
            </a:extLst>
          </p:cNvPr>
          <p:cNvSpPr/>
          <p:nvPr/>
        </p:nvSpPr>
        <p:spPr>
          <a:xfrm>
            <a:off x="208823" y="8858122"/>
            <a:ext cx="1602446" cy="253916"/>
          </a:xfrm>
          <a:prstGeom prst="rect">
            <a:avLst/>
          </a:prstGeom>
        </p:spPr>
        <p:txBody>
          <a:bodyPr wrap="square">
            <a:spAutoFit/>
          </a:bodyPr>
          <a:lstStyle/>
          <a:p>
            <a:r>
              <a:rPr lang="en-US" sz="1050" dirty="0">
                <a:solidFill>
                  <a:srgbClr val="000000"/>
                </a:solidFill>
                <a:latin typeface="Arial" panose="020B0604020202020204" pitchFamily="34" charset="0"/>
                <a:cs typeface="Arial" panose="020B0604020202020204" pitchFamily="34" charset="0"/>
              </a:rPr>
              <a:t>Back Row Left to Right</a:t>
            </a:r>
            <a:r>
              <a:rPr lang="en-US" sz="1050" dirty="0" smtClean="0">
                <a:solidFill>
                  <a:srgbClr val="000000"/>
                </a:solidFill>
                <a:latin typeface="Arial" panose="020B0604020202020204" pitchFamily="34" charset="0"/>
                <a:cs typeface="Arial" panose="020B0604020202020204" pitchFamily="34" charset="0"/>
              </a:rPr>
              <a:t>:</a:t>
            </a:r>
            <a:endParaRPr lang="en-US" sz="1050" dirty="0">
              <a:solidFill>
                <a:srgbClr val="00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 xmlns:a16="http://schemas.microsoft.com/office/drawing/2014/main" id="{1E3C0528-CE64-AC7E-172B-3BDCBE23BD50}"/>
              </a:ext>
            </a:extLst>
          </p:cNvPr>
          <p:cNvSpPr/>
          <p:nvPr/>
        </p:nvSpPr>
        <p:spPr>
          <a:xfrm>
            <a:off x="1943013" y="8317353"/>
            <a:ext cx="1414772" cy="415498"/>
          </a:xfrm>
          <a:prstGeom prst="rect">
            <a:avLst/>
          </a:prstGeom>
        </p:spPr>
        <p:txBody>
          <a:bodyPr wrap="square">
            <a:spAutoFit/>
          </a:bodyPr>
          <a:lstStyle/>
          <a:p>
            <a:r>
              <a:rPr lang="en-US" sz="1050" b="1" dirty="0">
                <a:solidFill>
                  <a:srgbClr val="000000"/>
                </a:solidFill>
                <a:latin typeface="Arial" panose="020B0604020202020204" pitchFamily="34" charset="0"/>
                <a:cs typeface="Arial" panose="020B0604020202020204" pitchFamily="34" charset="0"/>
              </a:rPr>
              <a:t>Nish Parikh</a:t>
            </a:r>
          </a:p>
          <a:p>
            <a:r>
              <a:rPr lang="en-US" sz="1050" dirty="0">
                <a:solidFill>
                  <a:srgbClr val="000000"/>
                </a:solidFill>
                <a:latin typeface="Arial" panose="020B0604020202020204" pitchFamily="34" charset="0"/>
                <a:cs typeface="Arial" panose="020B0604020202020204" pitchFamily="34" charset="0"/>
              </a:rPr>
              <a:t>CEO &amp; Co-founder</a:t>
            </a:r>
          </a:p>
        </p:txBody>
      </p:sp>
    </p:spTree>
    <p:extLst>
      <p:ext uri="{BB962C8B-B14F-4D97-AF65-F5344CB8AC3E}">
        <p14:creationId xmlns:p14="http://schemas.microsoft.com/office/powerpoint/2010/main" val="1187174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7489861"/>
            <a:ext cx="7772400" cy="2568539"/>
          </a:xfrm>
          <a:prstGeom prst="rect">
            <a:avLst/>
          </a:prstGeom>
          <a:solidFill>
            <a:srgbClr val="173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28600" y="8777517"/>
            <a:ext cx="7455500" cy="261610"/>
          </a:xfrm>
          <a:prstGeom prst="rect">
            <a:avLst/>
          </a:prstGeom>
        </p:spPr>
        <p:txBody>
          <a:bodyPr wrap="square">
            <a:spAutoFit/>
          </a:bodyPr>
          <a:lstStyle/>
          <a:p>
            <a:r>
              <a:rPr lang="fr-FR" sz="1100" b="1" spc="-10" dirty="0">
                <a:solidFill>
                  <a:srgbClr val="FFFFFF"/>
                </a:solidFill>
                <a:latin typeface="Arial Narrow" panose="020B0606020202030204" pitchFamily="34" charset="0"/>
                <a:cs typeface="Arial" panose="020B0604020202020204" pitchFamily="34" charset="0"/>
              </a:rPr>
              <a:t>CONTACT: </a:t>
            </a:r>
            <a:r>
              <a:rPr lang="fr-FR" sz="1100" spc="-10" dirty="0" err="1">
                <a:solidFill>
                  <a:srgbClr val="FFFFFF"/>
                </a:solidFill>
                <a:latin typeface="Arial Narrow" panose="020B0606020202030204" pitchFamily="34" charset="0"/>
                <a:cs typeface="Arial" panose="020B0604020202020204" pitchFamily="34" charset="0"/>
              </a:rPr>
              <a:t>Rangam</a:t>
            </a:r>
            <a:r>
              <a:rPr lang="fr-FR" sz="1100" spc="-10" dirty="0">
                <a:solidFill>
                  <a:srgbClr val="FFFFFF"/>
                </a:solidFill>
                <a:latin typeface="Arial Narrow" panose="020B0606020202030204" pitchFamily="34" charset="0"/>
                <a:cs typeface="Arial" panose="020B0604020202020204" pitchFamily="34" charset="0"/>
              </a:rPr>
              <a:t> Consultants, Inc.  |  270 Davidson Avenue, Suite 103 Somerset, NJ 08873           I         (908) 704-8843  |  www.rangam.com </a:t>
            </a:r>
            <a:endParaRPr lang="fr-FR" sz="1000" dirty="0">
              <a:solidFill>
                <a:schemeClr val="bg1"/>
              </a:solidFill>
              <a:latin typeface="Arial Narrow" panose="020B0606020202030204" pitchFamily="34" charset="0"/>
              <a:cs typeface="Arial" panose="020B0604020202020204" pitchFamily="34"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4507" y="8836170"/>
            <a:ext cx="124968" cy="121920"/>
          </a:xfrm>
          <a:prstGeom prst="rect">
            <a:avLst/>
          </a:prstGeom>
        </p:spPr>
      </p:pic>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9259" y="8822414"/>
            <a:ext cx="213890" cy="131276"/>
          </a:xfrm>
          <a:prstGeom prst="rect">
            <a:avLst/>
          </a:prstGeom>
        </p:spPr>
      </p:pic>
      <p:grpSp>
        <p:nvGrpSpPr>
          <p:cNvPr id="22" name="Group 21"/>
          <p:cNvGrpSpPr/>
          <p:nvPr/>
        </p:nvGrpSpPr>
        <p:grpSpPr>
          <a:xfrm>
            <a:off x="1053020" y="9048554"/>
            <a:ext cx="5663782" cy="253916"/>
            <a:chOff x="742056" y="8795098"/>
            <a:chExt cx="5663782" cy="253916"/>
          </a:xfrm>
        </p:grpSpPr>
        <p:sp>
          <p:nvSpPr>
            <p:cNvPr id="23" name="object 18"/>
            <p:cNvSpPr/>
            <p:nvPr/>
          </p:nvSpPr>
          <p:spPr>
            <a:xfrm>
              <a:off x="3413723" y="8874727"/>
              <a:ext cx="216407" cy="109219"/>
            </a:xfrm>
            <a:prstGeom prst="rect">
              <a:avLst/>
            </a:prstGeom>
            <a:blipFill>
              <a:blip r:embed="rId4" cstate="print"/>
              <a:stretch>
                <a:fillRect/>
              </a:stretch>
            </a:blipFill>
          </p:spPr>
          <p:txBody>
            <a:bodyPr wrap="square" lIns="0" tIns="0" rIns="0" bIns="0" rtlCol="0"/>
            <a:lstStyle/>
            <a:p>
              <a:endParaRPr/>
            </a:p>
          </p:txBody>
        </p:sp>
        <p:sp>
          <p:nvSpPr>
            <p:cNvPr id="24" name="object 19"/>
            <p:cNvSpPr/>
            <p:nvPr/>
          </p:nvSpPr>
          <p:spPr>
            <a:xfrm>
              <a:off x="4367730" y="8874727"/>
              <a:ext cx="216001" cy="108000"/>
            </a:xfrm>
            <a:prstGeom prst="rect">
              <a:avLst/>
            </a:prstGeom>
            <a:blipFill>
              <a:blip r:embed="rId5" cstate="print"/>
              <a:stretch>
                <a:fillRect/>
              </a:stretch>
            </a:blipFill>
          </p:spPr>
          <p:txBody>
            <a:bodyPr wrap="square" lIns="0" tIns="0" rIns="0" bIns="0" rtlCol="0"/>
            <a:lstStyle/>
            <a:p>
              <a:endParaRPr/>
            </a:p>
          </p:txBody>
        </p:sp>
        <p:sp>
          <p:nvSpPr>
            <p:cNvPr id="25" name="object 20"/>
            <p:cNvSpPr/>
            <p:nvPr/>
          </p:nvSpPr>
          <p:spPr>
            <a:xfrm>
              <a:off x="5038259" y="8874727"/>
              <a:ext cx="216001" cy="108000"/>
            </a:xfrm>
            <a:prstGeom prst="rect">
              <a:avLst/>
            </a:prstGeom>
            <a:blipFill>
              <a:blip r:embed="rId6" cstate="print"/>
              <a:stretch>
                <a:fillRect/>
              </a:stretch>
            </a:blipFill>
          </p:spPr>
          <p:txBody>
            <a:bodyPr wrap="square" lIns="0" tIns="0" rIns="0" bIns="0" rtlCol="0"/>
            <a:lstStyle/>
            <a:p>
              <a:endParaRPr/>
            </a:p>
          </p:txBody>
        </p:sp>
        <p:sp>
          <p:nvSpPr>
            <p:cNvPr id="26" name="object 21"/>
            <p:cNvSpPr/>
            <p:nvPr/>
          </p:nvSpPr>
          <p:spPr>
            <a:xfrm>
              <a:off x="2624634" y="8874727"/>
              <a:ext cx="216001" cy="108000"/>
            </a:xfrm>
            <a:prstGeom prst="rect">
              <a:avLst/>
            </a:prstGeom>
            <a:blipFill>
              <a:blip r:embed="rId7" cstate="print"/>
              <a:stretch>
                <a:fillRect/>
              </a:stretch>
            </a:blipFill>
          </p:spPr>
          <p:txBody>
            <a:bodyPr wrap="square" lIns="0" tIns="0" rIns="0" bIns="0" rtlCol="0"/>
            <a:lstStyle/>
            <a:p>
              <a:endParaRPr/>
            </a:p>
          </p:txBody>
        </p:sp>
        <p:sp>
          <p:nvSpPr>
            <p:cNvPr id="27" name="Rectangle 26"/>
            <p:cNvSpPr/>
            <p:nvPr/>
          </p:nvSpPr>
          <p:spPr>
            <a:xfrm>
              <a:off x="742056" y="8795098"/>
              <a:ext cx="5663782" cy="253916"/>
            </a:xfrm>
            <a:prstGeom prst="rect">
              <a:avLst/>
            </a:prstGeom>
          </p:spPr>
          <p:txBody>
            <a:bodyPr wrap="square">
              <a:spAutoFit/>
            </a:bodyPr>
            <a:lstStyle/>
            <a:p>
              <a:pPr marL="12700">
                <a:lnSpc>
                  <a:spcPct val="100000"/>
                </a:lnSpc>
                <a:spcBef>
                  <a:spcPts val="445"/>
                </a:spcBef>
              </a:pPr>
              <a:r>
                <a:rPr lang="fr-FR" sz="1050" b="1" spc="-10" dirty="0">
                  <a:solidFill>
                    <a:srgbClr val="FFFFFF"/>
                  </a:solidFill>
                  <a:latin typeface="Arial Narrow" panose="020B0606020202030204" pitchFamily="34" charset="0"/>
                  <a:cs typeface="Arial" panose="020B0604020202020204" pitchFamily="34" charset="0"/>
                </a:rPr>
                <a:t>GLOBAL LOCATIONS</a:t>
              </a:r>
              <a:r>
                <a:rPr lang="fr-FR" sz="1050" spc="-10" dirty="0">
                  <a:solidFill>
                    <a:srgbClr val="FFFFFF"/>
                  </a:solidFill>
                  <a:latin typeface="Arial" panose="020B0604020202020204" pitchFamily="34" charset="0"/>
                  <a:cs typeface="Arial" panose="020B0604020202020204" pitchFamily="34" charset="0"/>
                </a:rPr>
                <a:t>:  | Toronto        | London        |  Vadodara        |  Cork        | </a:t>
              </a:r>
              <a:r>
                <a:rPr lang="fr-FR" sz="1050" spc="-10" dirty="0" err="1">
                  <a:solidFill>
                    <a:srgbClr val="FFFFFF"/>
                  </a:solidFill>
                  <a:latin typeface="Arial" panose="020B0604020202020204" pitchFamily="34" charset="0"/>
                  <a:cs typeface="Arial" panose="020B0604020202020204" pitchFamily="34" charset="0"/>
                </a:rPr>
                <a:t>Switzerland</a:t>
              </a:r>
              <a:endParaRPr lang="fr-FR" sz="1050" dirty="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1518" y="8853840"/>
              <a:ext cx="189466" cy="134710"/>
            </a:xfrm>
            <a:prstGeom prst="rect">
              <a:avLst/>
            </a:prstGeom>
          </p:spPr>
        </p:pic>
      </p:grpSp>
      <p:sp>
        <p:nvSpPr>
          <p:cNvPr id="30" name="Rectangle 29"/>
          <p:cNvSpPr/>
          <p:nvPr/>
        </p:nvSpPr>
        <p:spPr>
          <a:xfrm>
            <a:off x="0" y="0"/>
            <a:ext cx="7772400" cy="2801753"/>
          </a:xfrm>
          <a:prstGeom prst="rect">
            <a:avLst/>
          </a:prstGeom>
          <a:solidFill>
            <a:srgbClr val="173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7650" y="381000"/>
            <a:ext cx="3073277" cy="553998"/>
          </a:xfrm>
          <a:prstGeom prst="rect">
            <a:avLst/>
          </a:prstGeom>
          <a:noFill/>
        </p:spPr>
        <p:txBody>
          <a:bodyPr wrap="none" rtlCol="0">
            <a:spAutoFit/>
          </a:bodyPr>
          <a:lstStyle/>
          <a:p>
            <a:r>
              <a:rPr lang="en-US" sz="3000" dirty="0">
                <a:solidFill>
                  <a:schemeClr val="bg1"/>
                </a:solidFill>
                <a:latin typeface="Arial Narrow" panose="020B0606020202030204" pitchFamily="34" charset="0"/>
              </a:rPr>
              <a:t>Annual Report  2022</a:t>
            </a:r>
          </a:p>
        </p:txBody>
      </p:sp>
      <p:pic>
        <p:nvPicPr>
          <p:cNvPr id="3" name="Picture 2">
            <a:extLst>
              <a:ext uri="{FF2B5EF4-FFF2-40B4-BE49-F238E27FC236}">
                <a16:creationId xmlns="" xmlns:a16="http://schemas.microsoft.com/office/drawing/2014/main" id="{FFDE7A18-9540-0906-09EF-FEB63A10E9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685"/>
          <a:stretch/>
        </p:blipFill>
        <p:spPr>
          <a:xfrm>
            <a:off x="-1" y="2801753"/>
            <a:ext cx="7769825" cy="4865872"/>
          </a:xfrm>
          <a:prstGeom prst="rect">
            <a:avLst/>
          </a:prstGeom>
        </p:spPr>
      </p:pic>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48</a:t>
            </a:fld>
            <a:endParaRPr lang="en-US" dirty="0"/>
          </a:p>
        </p:txBody>
      </p:sp>
    </p:spTree>
    <p:extLst>
      <p:ext uri="{BB962C8B-B14F-4D97-AF65-F5344CB8AC3E}">
        <p14:creationId xmlns:p14="http://schemas.microsoft.com/office/powerpoint/2010/main" val="214846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
            <a:ext cx="7772398" cy="10058399"/>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73396" y="495300"/>
            <a:ext cx="4699004" cy="7052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001855" y="1647185"/>
            <a:ext cx="3503845" cy="5078313"/>
          </a:xfrm>
          <a:prstGeom prst="rect">
            <a:avLst/>
          </a:prstGeom>
        </p:spPr>
        <p:txBody>
          <a:bodyPr wrap="square">
            <a:spAutoFit/>
          </a:bodyPr>
          <a:lstStyle/>
          <a:p>
            <a:pPr algn="just"/>
            <a:r>
              <a:rPr lang="en-US" sz="1200" dirty="0" err="1">
                <a:latin typeface="Arial" panose="020B0604020202020204" pitchFamily="34" charset="0"/>
                <a:ea typeface="+mn-lt"/>
                <a:cs typeface="Arial" panose="020B0604020202020204" pitchFamily="34" charset="0"/>
              </a:rPr>
              <a:t>Rangam</a:t>
            </a:r>
            <a:r>
              <a:rPr lang="en-US" sz="1200" dirty="0">
                <a:latin typeface="Arial" panose="020B0604020202020204" pitchFamily="34" charset="0"/>
                <a:ea typeface="+mn-lt"/>
                <a:cs typeface="Arial" panose="020B0604020202020204" pitchFamily="34" charset="0"/>
              </a:rPr>
              <a:t> is driven by our mission of </a:t>
            </a:r>
            <a:r>
              <a:rPr lang="en-US" sz="1200" b="1" dirty="0">
                <a:latin typeface="Arial" panose="020B0604020202020204" pitchFamily="34" charset="0"/>
                <a:ea typeface="+mn-lt"/>
                <a:cs typeface="Arial" panose="020B0604020202020204" pitchFamily="34" charset="0"/>
              </a:rPr>
              <a:t>Accelerating Meaningful Employment for Everyone </a:t>
            </a:r>
            <a:r>
              <a:rPr lang="en-US" sz="1200" dirty="0">
                <a:latin typeface="Arial" panose="020B0604020202020204" pitchFamily="34" charset="0"/>
                <a:ea typeface="+mn-lt"/>
                <a:cs typeface="Arial" panose="020B0604020202020204" pitchFamily="34" charset="0"/>
              </a:rPr>
              <a:t>and supported by a global team. </a:t>
            </a:r>
          </a:p>
          <a:p>
            <a:pPr algn="just"/>
            <a:endParaRPr lang="en-US" sz="1200" dirty="0">
              <a:latin typeface="Arial" panose="020B0604020202020204" pitchFamily="34" charset="0"/>
              <a:ea typeface="+mn-lt"/>
              <a:cs typeface="Arial" panose="020B0604020202020204" pitchFamily="34" charset="0"/>
            </a:endParaRPr>
          </a:p>
          <a:p>
            <a:pPr algn="just"/>
            <a:r>
              <a:rPr lang="en-US" sz="1200" dirty="0" err="1">
                <a:latin typeface="Arial" panose="020B0604020202020204" pitchFamily="34" charset="0"/>
                <a:ea typeface="+mn-lt"/>
                <a:cs typeface="Arial" panose="020B0604020202020204" pitchFamily="34" charset="0"/>
              </a:rPr>
              <a:t>Rangam</a:t>
            </a:r>
            <a:r>
              <a:rPr lang="en-US" sz="1200" dirty="0">
                <a:latin typeface="Arial" panose="020B0604020202020204" pitchFamily="34" charset="0"/>
                <a:ea typeface="+mn-lt"/>
                <a:cs typeface="Arial" panose="020B0604020202020204" pitchFamily="34" charset="0"/>
              </a:rPr>
              <a:t> is on a fast-growth trajectory, surpassing past goals with revenue showing steady growth over the past five years. We have achieved this by working with our clients and partners, identifying their goals, and creating solid strategies enabling the delivery against their goals.</a:t>
            </a:r>
          </a:p>
          <a:p>
            <a:pPr algn="just"/>
            <a:endParaRPr lang="en-US" sz="1200" dirty="0">
              <a:latin typeface="Arial" panose="020B0604020202020204" pitchFamily="34" charset="0"/>
              <a:ea typeface="+mn-lt"/>
              <a:cs typeface="Arial" panose="020B0604020202020204" pitchFamily="34" charset="0"/>
            </a:endParaRPr>
          </a:p>
          <a:p>
            <a:pPr algn="just"/>
            <a:r>
              <a:rPr lang="en-US" sz="1200" dirty="0" err="1">
                <a:latin typeface="Arial" panose="020B0604020202020204" pitchFamily="34" charset="0"/>
                <a:ea typeface="+mn-lt"/>
                <a:cs typeface="Arial" panose="020B0604020202020204" pitchFamily="34" charset="0"/>
              </a:rPr>
              <a:t>Rangam’s</a:t>
            </a:r>
            <a:r>
              <a:rPr lang="en-US" sz="1200" dirty="0">
                <a:latin typeface="Arial" panose="020B0604020202020204" pitchFamily="34" charset="0"/>
                <a:ea typeface="+mn-lt"/>
                <a:cs typeface="Arial" panose="020B0604020202020204" pitchFamily="34" charset="0"/>
              </a:rPr>
              <a:t> methodology to proactively seek new talent is proving successful in supporting our client needs.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ea typeface="+mn-lt"/>
                <a:cs typeface="Arial" panose="020B0604020202020204" pitchFamily="34" charset="0"/>
              </a:rPr>
              <a:t>Rangam</a:t>
            </a:r>
            <a:r>
              <a:rPr lang="en-US" sz="1200" dirty="0">
                <a:latin typeface="Arial" panose="020B0604020202020204" pitchFamily="34" charset="0"/>
                <a:ea typeface="+mn-lt"/>
                <a:cs typeface="Arial" panose="020B0604020202020204" pitchFamily="34" charset="0"/>
              </a:rPr>
              <a:t> provides the tools, support, and guidance to help talent gain access to meaningful careers aligned with their skills, interests, and aspirations. </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ea typeface="+mn-lt"/>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ea typeface="+mn-lt"/>
                <a:cs typeface="Arial" panose="020B0604020202020204" pitchFamily="34" charset="0"/>
              </a:rPr>
              <a:t>Our diverse and holistic workforce solutions are designed to help organizations </a:t>
            </a:r>
            <a:r>
              <a:rPr lang="en-US" sz="1200" b="1" dirty="0">
                <a:latin typeface="Arial" panose="020B0604020202020204" pitchFamily="34" charset="0"/>
                <a:ea typeface="+mn-lt"/>
                <a:cs typeface="Arial" panose="020B0604020202020204" pitchFamily="34" charset="0"/>
              </a:rPr>
              <a:t>build scalable and sustainable programs </a:t>
            </a:r>
            <a:r>
              <a:rPr lang="en-US" sz="1200" dirty="0">
                <a:latin typeface="Arial" panose="020B0604020202020204" pitchFamily="34" charset="0"/>
                <a:ea typeface="+mn-lt"/>
                <a:cs typeface="Arial" panose="020B0604020202020204" pitchFamily="34" charset="0"/>
              </a:rPr>
              <a:t>ensuring a consistent candidate experience. </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ea typeface="+mn-lt"/>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ea typeface="+mn-lt"/>
                <a:cs typeface="Arial" panose="020B0604020202020204" pitchFamily="34" charset="0"/>
              </a:rPr>
              <a:t>We are innovating by creating technology that will drive our industry to an improved playing field for job seekers of all minds and talents. </a:t>
            </a:r>
          </a:p>
        </p:txBody>
      </p:sp>
      <p:sp>
        <p:nvSpPr>
          <p:cNvPr id="25" name="Rectangle 24"/>
          <p:cNvSpPr/>
          <p:nvPr/>
        </p:nvSpPr>
        <p:spPr>
          <a:xfrm>
            <a:off x="3956855" y="986732"/>
            <a:ext cx="3439886" cy="553998"/>
          </a:xfrm>
          <a:prstGeom prst="rect">
            <a:avLst/>
          </a:prstGeom>
        </p:spPr>
        <p:txBody>
          <a:bodyPr wrap="square">
            <a:spAutoFit/>
          </a:bodyPr>
          <a:lstStyle/>
          <a:p>
            <a:r>
              <a:rPr lang="en-US" sz="3000" dirty="0">
                <a:solidFill>
                  <a:srgbClr val="005E8A"/>
                </a:solidFill>
                <a:latin typeface="Arial Narrow" panose="020B0606020202030204" pitchFamily="34" charset="0"/>
                <a:cs typeface="Arial" panose="020B0604020202020204" pitchFamily="34" charset="0"/>
              </a:rPr>
              <a:t>President’s Letter</a:t>
            </a:r>
          </a:p>
        </p:txBody>
      </p:sp>
      <p:sp>
        <p:nvSpPr>
          <p:cNvPr id="42" name="Rectangle 41"/>
          <p:cNvSpPr/>
          <p:nvPr/>
        </p:nvSpPr>
        <p:spPr>
          <a:xfrm>
            <a:off x="278640" y="7527148"/>
            <a:ext cx="7493759" cy="2521040"/>
          </a:xfrm>
          <a:prstGeom prst="rect">
            <a:avLst/>
          </a:prstGeom>
          <a:solidFill>
            <a:srgbClr val="003352"/>
          </a:solidFill>
          <a:ln w="28575">
            <a:solidFill>
              <a:srgbClr val="0033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96232" y="7856220"/>
            <a:ext cx="2865426" cy="1400383"/>
          </a:xfrm>
          <a:prstGeom prst="rect">
            <a:avLst/>
          </a:prstGeom>
          <a:noFill/>
        </p:spPr>
        <p:txBody>
          <a:bodyPr wrap="square" rtlCol="0">
            <a:spAutoFit/>
          </a:bodyPr>
          <a:lstStyle/>
          <a:p>
            <a:r>
              <a:rPr lang="en-US" sz="1700" dirty="0">
                <a:solidFill>
                  <a:schemeClr val="bg1"/>
                </a:solidFill>
                <a:latin typeface="Arial"/>
                <a:cs typeface="Arial"/>
              </a:rPr>
              <a:t>Rangam is on a fast-growth trajectory, surpassing past goals with revenue showing steady growth over the past five years. </a:t>
            </a:r>
            <a:endParaRPr lang="en-US" sz="1600" dirty="0">
              <a:solidFill>
                <a:schemeClr val="bg1"/>
              </a:solidFill>
              <a:cs typeface="Calibri"/>
            </a:endParaRPr>
          </a:p>
        </p:txBody>
      </p:sp>
      <p:grpSp>
        <p:nvGrpSpPr>
          <p:cNvPr id="44" name="Group 43"/>
          <p:cNvGrpSpPr/>
          <p:nvPr/>
        </p:nvGrpSpPr>
        <p:grpSpPr>
          <a:xfrm rot="10800000">
            <a:off x="275803" y="7815947"/>
            <a:ext cx="420428" cy="322357"/>
            <a:chOff x="-3732213" y="4941888"/>
            <a:chExt cx="1565275" cy="1200150"/>
          </a:xfrm>
          <a:solidFill>
            <a:srgbClr val="F27025"/>
          </a:solidFill>
        </p:grpSpPr>
        <p:sp>
          <p:nvSpPr>
            <p:cNvPr id="45" name="Freeform 8"/>
            <p:cNvSpPr>
              <a:spLocks/>
            </p:cNvSpPr>
            <p:nvPr/>
          </p:nvSpPr>
          <p:spPr bwMode="auto">
            <a:xfrm>
              <a:off x="-3732213" y="4941888"/>
              <a:ext cx="695325" cy="1200150"/>
            </a:xfrm>
            <a:custGeom>
              <a:avLst/>
              <a:gdLst>
                <a:gd name="T0" fmla="*/ 0 w 1925"/>
                <a:gd name="T1" fmla="*/ 1823 h 3309"/>
                <a:gd name="T2" fmla="*/ 749 w 1925"/>
                <a:gd name="T3" fmla="*/ 1844 h 3309"/>
                <a:gd name="T4" fmla="*/ 339 w 1925"/>
                <a:gd name="T5" fmla="*/ 3309 h 3309"/>
                <a:gd name="T6" fmla="*/ 1556 w 1925"/>
                <a:gd name="T7" fmla="*/ 2125 h 3309"/>
                <a:gd name="T8" fmla="*/ 1841 w 1925"/>
                <a:gd name="T9" fmla="*/ 1231 h 3309"/>
                <a:gd name="T10" fmla="*/ 1837 w 1925"/>
                <a:gd name="T11" fmla="*/ 17 h 3309"/>
                <a:gd name="T12" fmla="*/ 8 w 1925"/>
                <a:gd name="T13" fmla="*/ 0 h 3309"/>
                <a:gd name="T14" fmla="*/ 0 w 1925"/>
                <a:gd name="T15" fmla="*/ 1823 h 3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5" h="3309">
                  <a:moveTo>
                    <a:pt x="0" y="1823"/>
                  </a:moveTo>
                  <a:lnTo>
                    <a:pt x="749" y="1844"/>
                  </a:lnTo>
                  <a:lnTo>
                    <a:pt x="339" y="3309"/>
                  </a:lnTo>
                  <a:cubicBezTo>
                    <a:pt x="515" y="3207"/>
                    <a:pt x="1343" y="2336"/>
                    <a:pt x="1556" y="2125"/>
                  </a:cubicBezTo>
                  <a:cubicBezTo>
                    <a:pt x="1925" y="1761"/>
                    <a:pt x="1841" y="1912"/>
                    <a:pt x="1841" y="1231"/>
                  </a:cubicBezTo>
                  <a:cubicBezTo>
                    <a:pt x="1841" y="844"/>
                    <a:pt x="1862" y="397"/>
                    <a:pt x="1837" y="17"/>
                  </a:cubicBezTo>
                  <a:lnTo>
                    <a:pt x="8" y="0"/>
                  </a:lnTo>
                  <a:lnTo>
                    <a:pt x="0" y="18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
            <p:cNvSpPr>
              <a:spLocks/>
            </p:cNvSpPr>
            <p:nvPr/>
          </p:nvSpPr>
          <p:spPr bwMode="auto">
            <a:xfrm>
              <a:off x="-2830513" y="4941888"/>
              <a:ext cx="663575" cy="1200150"/>
            </a:xfrm>
            <a:custGeom>
              <a:avLst/>
              <a:gdLst>
                <a:gd name="T0" fmla="*/ 0 w 1835"/>
                <a:gd name="T1" fmla="*/ 1831 h 3309"/>
                <a:gd name="T2" fmla="*/ 754 w 1835"/>
                <a:gd name="T3" fmla="*/ 1844 h 3309"/>
                <a:gd name="T4" fmla="*/ 343 w 1835"/>
                <a:gd name="T5" fmla="*/ 3309 h 3309"/>
                <a:gd name="T6" fmla="*/ 1835 w 1835"/>
                <a:gd name="T7" fmla="*/ 1793 h 3309"/>
                <a:gd name="T8" fmla="*/ 1831 w 1835"/>
                <a:gd name="T9" fmla="*/ 2 h 3309"/>
                <a:gd name="T10" fmla="*/ 10 w 1835"/>
                <a:gd name="T11" fmla="*/ 0 h 3309"/>
                <a:gd name="T12" fmla="*/ 0 w 1835"/>
                <a:gd name="T13" fmla="*/ 1831 h 3309"/>
              </a:gdLst>
              <a:ahLst/>
              <a:cxnLst>
                <a:cxn ang="0">
                  <a:pos x="T0" y="T1"/>
                </a:cxn>
                <a:cxn ang="0">
                  <a:pos x="T2" y="T3"/>
                </a:cxn>
                <a:cxn ang="0">
                  <a:pos x="T4" y="T5"/>
                </a:cxn>
                <a:cxn ang="0">
                  <a:pos x="T6" y="T7"/>
                </a:cxn>
                <a:cxn ang="0">
                  <a:pos x="T8" y="T9"/>
                </a:cxn>
                <a:cxn ang="0">
                  <a:pos x="T10" y="T11"/>
                </a:cxn>
                <a:cxn ang="0">
                  <a:pos x="T12" y="T13"/>
                </a:cxn>
              </a:cxnLst>
              <a:rect l="0" t="0" r="r" b="b"/>
              <a:pathLst>
                <a:path w="1835" h="3309">
                  <a:moveTo>
                    <a:pt x="0" y="1831"/>
                  </a:moveTo>
                  <a:lnTo>
                    <a:pt x="754" y="1844"/>
                  </a:lnTo>
                  <a:lnTo>
                    <a:pt x="343" y="3309"/>
                  </a:lnTo>
                  <a:cubicBezTo>
                    <a:pt x="492" y="3213"/>
                    <a:pt x="1805" y="1927"/>
                    <a:pt x="1835" y="1793"/>
                  </a:cubicBezTo>
                  <a:lnTo>
                    <a:pt x="1831" y="2"/>
                  </a:lnTo>
                  <a:lnTo>
                    <a:pt x="10" y="0"/>
                  </a:lnTo>
                  <a:lnTo>
                    <a:pt x="0" y="18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TextBox 50">
            <a:extLst>
              <a:ext uri="{FF2B5EF4-FFF2-40B4-BE49-F238E27FC236}">
                <a16:creationId xmlns="" xmlns:a16="http://schemas.microsoft.com/office/drawing/2014/main" id="{743F24AA-77C4-BD77-344A-E9A638008B9F}"/>
              </a:ext>
            </a:extLst>
          </p:cNvPr>
          <p:cNvSpPr txBox="1"/>
          <p:nvPr/>
        </p:nvSpPr>
        <p:spPr>
          <a:xfrm>
            <a:off x="4038601" y="7856220"/>
            <a:ext cx="2961117" cy="677108"/>
          </a:xfrm>
          <a:prstGeom prst="rect">
            <a:avLst/>
          </a:prstGeom>
          <a:noFill/>
        </p:spPr>
        <p:txBody>
          <a:bodyPr wrap="square" rtlCol="0">
            <a:spAutoFit/>
          </a:bodyPr>
          <a:lstStyle/>
          <a:p>
            <a:r>
              <a:rPr lang="en-US" sz="2000" b="1" dirty="0" err="1">
                <a:solidFill>
                  <a:schemeClr val="bg1"/>
                </a:solidFill>
                <a:latin typeface="Arial" panose="020B0604020202020204" pitchFamily="34" charset="0"/>
                <a:ea typeface="+mn-lt"/>
                <a:cs typeface="Arial" panose="020B0604020202020204" pitchFamily="34" charset="0"/>
              </a:rPr>
              <a:t>Hetal</a:t>
            </a:r>
            <a:r>
              <a:rPr lang="en-US" sz="2000" b="1" dirty="0">
                <a:solidFill>
                  <a:schemeClr val="bg1"/>
                </a:solidFill>
                <a:latin typeface="Arial" panose="020B0604020202020204" pitchFamily="34" charset="0"/>
                <a:ea typeface="+mn-lt"/>
                <a:cs typeface="Arial" panose="020B0604020202020204" pitchFamily="34" charset="0"/>
              </a:rPr>
              <a:t> Parikh</a:t>
            </a:r>
          </a:p>
          <a:p>
            <a:r>
              <a:rPr lang="en-US" dirty="0">
                <a:solidFill>
                  <a:schemeClr val="bg1"/>
                </a:solidFill>
                <a:latin typeface="Arial" panose="020B0604020202020204" pitchFamily="34" charset="0"/>
                <a:ea typeface="+mn-lt"/>
                <a:cs typeface="Arial" panose="020B0604020202020204" pitchFamily="34" charset="0"/>
              </a:rPr>
              <a:t>President and Co-Founder</a:t>
            </a:r>
            <a:endParaRPr lang="en-US"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9329" y="407990"/>
            <a:ext cx="3506107" cy="7119158"/>
          </a:xfrm>
          <a:prstGeom prst="rect">
            <a:avLst/>
          </a:prstGeom>
        </p:spPr>
      </p:pic>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5</a:t>
            </a:fld>
            <a:endParaRPr lang="en-US" dirty="0"/>
          </a:p>
        </p:txBody>
      </p:sp>
    </p:spTree>
    <p:extLst>
      <p:ext uri="{BB962C8B-B14F-4D97-AF65-F5344CB8AC3E}">
        <p14:creationId xmlns:p14="http://schemas.microsoft.com/office/powerpoint/2010/main" val="3956940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uccessful business team expressing unity"/>
          <p:cNvPicPr>
            <a:picLocks noChangeAspect="1" noChangeArrowheads="1"/>
          </p:cNvPicPr>
          <p:nvPr/>
        </p:nvPicPr>
        <p:blipFill rotWithShape="1">
          <a:blip r:embed="rId2">
            <a:extLst>
              <a:ext uri="{28A0092B-C50C-407E-A947-70E740481C1C}">
                <a14:useLocalDpi xmlns:a14="http://schemas.microsoft.com/office/drawing/2010/main" val="0"/>
              </a:ext>
            </a:extLst>
          </a:blip>
          <a:srcRect t="9469" b="4488"/>
          <a:stretch/>
        </p:blipFill>
        <p:spPr bwMode="auto">
          <a:xfrm>
            <a:off x="1" y="-19050"/>
            <a:ext cx="7772400" cy="10077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19050"/>
            <a:ext cx="7772401" cy="10077450"/>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2460" y="8068941"/>
            <a:ext cx="5943600" cy="1307474"/>
          </a:xfrm>
          <a:prstGeom prst="rect">
            <a:avLst/>
          </a:prstGeom>
          <a:noFill/>
        </p:spPr>
        <p:txBody>
          <a:bodyPr wrap="square" rtlCol="0">
            <a:spAutoFit/>
          </a:bodyPr>
          <a:lstStyle/>
          <a:p>
            <a:pPr>
              <a:lnSpc>
                <a:spcPts val="4600"/>
              </a:lnSpc>
            </a:pPr>
            <a:r>
              <a:rPr lang="en-US" sz="5400" dirty="0">
                <a:solidFill>
                  <a:schemeClr val="bg1"/>
                </a:solidFill>
              </a:rPr>
              <a:t>About</a:t>
            </a:r>
          </a:p>
          <a:p>
            <a:pPr>
              <a:lnSpc>
                <a:spcPts val="4600"/>
              </a:lnSpc>
            </a:pPr>
            <a:r>
              <a:rPr lang="en-US" sz="5400" dirty="0" err="1">
                <a:solidFill>
                  <a:schemeClr val="bg1"/>
                </a:solidFill>
              </a:rPr>
              <a:t>Rangam</a:t>
            </a:r>
            <a:endParaRPr lang="en-US" sz="5400" dirty="0">
              <a:solidFill>
                <a:schemeClr val="bg1"/>
              </a:solidFill>
            </a:endParaRPr>
          </a:p>
        </p:txBody>
      </p:sp>
      <p:sp>
        <p:nvSpPr>
          <p:cNvPr id="6" name="Rectangle 5"/>
          <p:cNvSpPr/>
          <p:nvPr/>
        </p:nvSpPr>
        <p:spPr>
          <a:xfrm>
            <a:off x="533400" y="7874000"/>
            <a:ext cx="47625" cy="1612900"/>
          </a:xfrm>
          <a:prstGeom prst="rect">
            <a:avLst/>
          </a:prstGeom>
          <a:solidFill>
            <a:srgbClr val="F27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6</a:t>
            </a:fld>
            <a:endParaRPr lang="en-US" dirty="0"/>
          </a:p>
        </p:txBody>
      </p:sp>
    </p:spTree>
    <p:extLst>
      <p:ext uri="{BB962C8B-B14F-4D97-AF65-F5344CB8AC3E}">
        <p14:creationId xmlns:p14="http://schemas.microsoft.com/office/powerpoint/2010/main" val="3287429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bstract Blue Dark Background Stock Photo, Picture And Royalty Free Image.  Image 54290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356" y="5870628"/>
            <a:ext cx="4425043" cy="418777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174997" y="6213860"/>
            <a:ext cx="2863603" cy="1058791"/>
          </a:xfrm>
          <a:prstGeom prst="rect">
            <a:avLst/>
          </a:prstGeom>
          <a:solidFill>
            <a:schemeClr val="bg1"/>
          </a:solidFill>
          <a:ln w="28575">
            <a:solidFill>
              <a:srgbClr val="007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5880" y="330564"/>
            <a:ext cx="2967479" cy="553998"/>
          </a:xfrm>
          <a:prstGeom prst="rect">
            <a:avLst/>
          </a:prstGeom>
          <a:noFill/>
        </p:spPr>
        <p:txBody>
          <a:bodyPr wrap="none" rtlCol="0">
            <a:spAutoFit/>
          </a:bodyPr>
          <a:lstStyle/>
          <a:p>
            <a:r>
              <a:rPr lang="en-US" sz="3000" dirty="0">
                <a:solidFill>
                  <a:srgbClr val="005E8A"/>
                </a:solidFill>
                <a:latin typeface="Arial Narrow" panose="020B0606020202030204" pitchFamily="34" charset="0"/>
                <a:cs typeface="Arial" panose="020B0604020202020204" pitchFamily="34" charset="0"/>
              </a:rPr>
              <a:t>Company Summary</a:t>
            </a:r>
          </a:p>
        </p:txBody>
      </p:sp>
      <p:sp>
        <p:nvSpPr>
          <p:cNvPr id="9" name="Rectangle 8"/>
          <p:cNvSpPr/>
          <p:nvPr/>
        </p:nvSpPr>
        <p:spPr>
          <a:xfrm>
            <a:off x="3347357" y="5870629"/>
            <a:ext cx="3243943" cy="3606279"/>
          </a:xfrm>
          <a:prstGeom prst="rect">
            <a:avLst/>
          </a:prstGeom>
          <a:solidFill>
            <a:srgbClr val="005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70577" y="6135073"/>
            <a:ext cx="2521190" cy="2793842"/>
          </a:xfrm>
          <a:prstGeom prst="rect">
            <a:avLst/>
          </a:prstGeom>
        </p:spPr>
        <p:txBody>
          <a:bodyPr wrap="square" lIns="91440" tIns="45720" rIns="91440" bIns="45720" anchor="t">
            <a:spAutoFit/>
          </a:bodyPr>
          <a:lstStyle/>
          <a:p>
            <a:pPr>
              <a:lnSpc>
                <a:spcPct val="150000"/>
              </a:lnSpc>
            </a:pPr>
            <a:r>
              <a:rPr lang="en-US" sz="2400" dirty="0">
                <a:solidFill>
                  <a:schemeClr val="bg1"/>
                </a:solidFill>
                <a:latin typeface="Arial" panose="020B0604020202020204" pitchFamily="34" charset="0"/>
                <a:ea typeface="Open Sans"/>
                <a:cs typeface="Arial" panose="020B0604020202020204" pitchFamily="34" charset="0"/>
              </a:rPr>
              <a:t>Empathy</a:t>
            </a:r>
          </a:p>
          <a:p>
            <a:pPr>
              <a:lnSpc>
                <a:spcPct val="150000"/>
              </a:lnSpc>
            </a:pPr>
            <a:r>
              <a:rPr lang="en-US" sz="2400" dirty="0">
                <a:solidFill>
                  <a:schemeClr val="bg1"/>
                </a:solidFill>
                <a:latin typeface="Arial" panose="020B0604020202020204" pitchFamily="34" charset="0"/>
                <a:ea typeface="Open Sans"/>
                <a:cs typeface="Arial" panose="020B0604020202020204" pitchFamily="34" charset="0"/>
              </a:rPr>
              <a:t>Integrity</a:t>
            </a:r>
          </a:p>
          <a:p>
            <a:pPr>
              <a:lnSpc>
                <a:spcPct val="150000"/>
              </a:lnSpc>
            </a:pPr>
            <a:r>
              <a:rPr lang="en-US" sz="2400" dirty="0">
                <a:solidFill>
                  <a:schemeClr val="bg1"/>
                </a:solidFill>
                <a:latin typeface="Arial" panose="020B0604020202020204" pitchFamily="34" charset="0"/>
                <a:ea typeface="Open Sans"/>
                <a:cs typeface="Arial" panose="020B0604020202020204" pitchFamily="34" charset="0"/>
              </a:rPr>
              <a:t>Agility</a:t>
            </a:r>
          </a:p>
          <a:p>
            <a:pPr>
              <a:lnSpc>
                <a:spcPct val="150000"/>
              </a:lnSpc>
            </a:pPr>
            <a:r>
              <a:rPr lang="en-US" sz="2400" dirty="0">
                <a:solidFill>
                  <a:schemeClr val="bg1"/>
                </a:solidFill>
                <a:latin typeface="Arial" panose="020B0604020202020204" pitchFamily="34" charset="0"/>
                <a:ea typeface="Open Sans"/>
                <a:cs typeface="Arial" panose="020B0604020202020204" pitchFamily="34" charset="0"/>
              </a:rPr>
              <a:t>Inclusivity</a:t>
            </a:r>
          </a:p>
          <a:p>
            <a:pPr>
              <a:lnSpc>
                <a:spcPct val="150000"/>
              </a:lnSpc>
            </a:pPr>
            <a:r>
              <a:rPr lang="en-US" sz="2400" dirty="0">
                <a:solidFill>
                  <a:schemeClr val="bg1"/>
                </a:solidFill>
                <a:latin typeface="Arial" panose="020B0604020202020204" pitchFamily="34" charset="0"/>
                <a:ea typeface="Open Sans"/>
                <a:cs typeface="Arial" panose="020B0604020202020204" pitchFamily="34" charset="0"/>
              </a:rPr>
              <a:t>Innovation</a:t>
            </a:r>
          </a:p>
        </p:txBody>
      </p:sp>
      <p:sp>
        <p:nvSpPr>
          <p:cNvPr id="19" name="TextBox 18"/>
          <p:cNvSpPr txBox="1"/>
          <p:nvPr/>
        </p:nvSpPr>
        <p:spPr>
          <a:xfrm>
            <a:off x="1288738" y="6490762"/>
            <a:ext cx="1947008" cy="461665"/>
          </a:xfrm>
          <a:prstGeom prst="rect">
            <a:avLst/>
          </a:prstGeom>
          <a:noFill/>
        </p:spPr>
        <p:txBody>
          <a:bodyPr wrap="none" rtlCol="0">
            <a:spAutoFit/>
          </a:bodyPr>
          <a:lstStyle/>
          <a:p>
            <a:r>
              <a:rPr lang="en-US" sz="2400" b="1" dirty="0">
                <a:solidFill>
                  <a:srgbClr val="005E8A"/>
                </a:solidFill>
                <a:latin typeface="Arial" panose="020B0604020202020204" pitchFamily="34" charset="0"/>
                <a:cs typeface="Arial" panose="020B0604020202020204" pitchFamily="34" charset="0"/>
              </a:rPr>
              <a:t>Core Values</a:t>
            </a:r>
          </a:p>
        </p:txBody>
      </p:sp>
      <p:sp>
        <p:nvSpPr>
          <p:cNvPr id="22" name="Rectangle 21"/>
          <p:cNvSpPr/>
          <p:nvPr/>
        </p:nvSpPr>
        <p:spPr>
          <a:xfrm>
            <a:off x="236290" y="940769"/>
            <a:ext cx="7299820" cy="3539430"/>
          </a:xfrm>
          <a:prstGeom prst="rect">
            <a:avLst/>
          </a:prstGeom>
        </p:spPr>
        <p:txBody>
          <a:bodyPr wrap="square" lIns="91440" tIns="45720" rIns="91440" bIns="45720" numCol="2" spcCol="274320" anchor="t">
            <a:spAutoFit/>
          </a:bodyPr>
          <a:lstStyle/>
          <a:p>
            <a:r>
              <a:rPr lang="en-US" sz="1400" dirty="0" err="1">
                <a:latin typeface="Arial" panose="020B0604020202020204" pitchFamily="34" charset="0"/>
                <a:ea typeface="+mn-lt"/>
                <a:cs typeface="Arial" panose="020B0604020202020204" pitchFamily="34" charset="0"/>
              </a:rPr>
              <a:t>Rangam</a:t>
            </a:r>
            <a:r>
              <a:rPr lang="en-US" sz="1400" dirty="0">
                <a:latin typeface="Arial" panose="020B0604020202020204" pitchFamily="34" charset="0"/>
                <a:ea typeface="+mn-lt"/>
                <a:cs typeface="Arial" panose="020B0604020202020204" pitchFamily="34" charset="0"/>
              </a:rPr>
              <a:t> is a minority, woman, and disability owned workforce solutions company. As one of the fastest growing professional staffing agencies, </a:t>
            </a:r>
            <a:r>
              <a:rPr lang="en-US" sz="1400" dirty="0" err="1">
                <a:latin typeface="Arial" panose="020B0604020202020204" pitchFamily="34" charset="0"/>
                <a:ea typeface="+mn-lt"/>
                <a:cs typeface="Arial" panose="020B0604020202020204" pitchFamily="34" charset="0"/>
              </a:rPr>
              <a:t>Rangam</a:t>
            </a:r>
            <a:r>
              <a:rPr lang="en-US" sz="1400" dirty="0">
                <a:latin typeface="Arial" panose="020B0604020202020204" pitchFamily="34" charset="0"/>
                <a:ea typeface="+mn-lt"/>
                <a:cs typeface="Arial" panose="020B0604020202020204" pitchFamily="34" charset="0"/>
              </a:rPr>
              <a:t> specializes in attracting and retaining talent globally for IT, Engineering, Scientific, Clinical, Healthcare, Administrative, Finance, and Business Professional sectors. Through the </a:t>
            </a:r>
            <a:r>
              <a:rPr lang="en-US" sz="1400" dirty="0" err="1">
                <a:latin typeface="Arial" panose="020B0604020202020204" pitchFamily="34" charset="0"/>
                <a:ea typeface="+mn-lt"/>
                <a:cs typeface="Arial" panose="020B0604020202020204" pitchFamily="34" charset="0"/>
              </a:rPr>
              <a:t>SourceAbled</a:t>
            </a:r>
            <a:r>
              <a:rPr lang="en-US" sz="1400" dirty="0">
                <a:latin typeface="Arial" panose="020B0604020202020204" pitchFamily="34" charset="0"/>
                <a:ea typeface="+mn-lt"/>
                <a:cs typeface="Arial" panose="020B0604020202020204" pitchFamily="34" charset="0"/>
              </a:rPr>
              <a:t> and </a:t>
            </a:r>
            <a:r>
              <a:rPr lang="en-US" sz="1400" dirty="0" err="1">
                <a:latin typeface="Arial" panose="020B0604020202020204" pitchFamily="34" charset="0"/>
                <a:ea typeface="+mn-lt"/>
                <a:cs typeface="Arial" panose="020B0604020202020204" pitchFamily="34" charset="0"/>
              </a:rPr>
              <a:t>SourceVets</a:t>
            </a:r>
            <a:r>
              <a:rPr lang="en-US" sz="1400" dirty="0">
                <a:latin typeface="Arial" panose="020B0604020202020204" pitchFamily="34" charset="0"/>
                <a:ea typeface="+mn-lt"/>
                <a:cs typeface="Arial" panose="020B0604020202020204" pitchFamily="34" charset="0"/>
              </a:rPr>
              <a:t> programs, autistic, </a:t>
            </a:r>
            <a:r>
              <a:rPr lang="en-US" sz="1400" dirty="0" err="1">
                <a:latin typeface="Arial" panose="020B0604020202020204" pitchFamily="34" charset="0"/>
                <a:ea typeface="+mn-lt"/>
                <a:cs typeface="Arial" panose="020B0604020202020204" pitchFamily="34" charset="0"/>
              </a:rPr>
              <a:t>neurodivergent</a:t>
            </a:r>
            <a:r>
              <a:rPr lang="en-US" sz="1400" dirty="0">
                <a:latin typeface="Arial" panose="020B0604020202020204" pitchFamily="34" charset="0"/>
                <a:ea typeface="+mn-lt"/>
                <a:cs typeface="Arial" panose="020B0604020202020204" pitchFamily="34" charset="0"/>
              </a:rPr>
              <a:t>, and disabled individuals, as well as veterans, can integrate into inclusive teams at companies worldwide. </a:t>
            </a:r>
            <a:endParaRPr lang="en-US" sz="1600" dirty="0">
              <a:latin typeface="Arial" panose="020B0604020202020204" pitchFamily="34" charset="0"/>
              <a:ea typeface="+mn-lt"/>
              <a:cs typeface="Arial" panose="020B0604020202020204" pitchFamily="34" charset="0"/>
            </a:endParaRPr>
          </a:p>
          <a:p>
            <a:endParaRPr lang="en-US" sz="1400" dirty="0">
              <a:latin typeface="Arial" panose="020B0604020202020204" pitchFamily="34" charset="0"/>
              <a:ea typeface="+mn-lt"/>
              <a:cs typeface="Arial" panose="020B0604020202020204" pitchFamily="34" charset="0"/>
            </a:endParaRPr>
          </a:p>
          <a:p>
            <a:r>
              <a:rPr lang="en-US" sz="1400" dirty="0" err="1">
                <a:latin typeface="Arial" panose="020B0604020202020204" pitchFamily="34" charset="0"/>
                <a:ea typeface="+mn-lt"/>
                <a:cs typeface="Arial" panose="020B0604020202020204" pitchFamily="34" charset="0"/>
              </a:rPr>
              <a:t>Rangam’s</a:t>
            </a:r>
            <a:r>
              <a:rPr lang="en-US" sz="1400" dirty="0">
                <a:latin typeface="Arial" panose="020B0604020202020204" pitchFamily="34" charset="0"/>
                <a:ea typeface="+mn-lt"/>
                <a:cs typeface="Arial" panose="020B0604020202020204" pitchFamily="34" charset="0"/>
              </a:rPr>
              <a:t> philosophy of </a:t>
            </a:r>
            <a:r>
              <a:rPr lang="en-US" sz="1400" b="1" i="1" dirty="0">
                <a:latin typeface="Arial" panose="020B0604020202020204" pitchFamily="34" charset="0"/>
                <a:ea typeface="+mn-lt"/>
                <a:cs typeface="Arial" panose="020B0604020202020204" pitchFamily="34" charset="0"/>
              </a:rPr>
              <a:t>Empathy Drives Innovation </a:t>
            </a:r>
            <a:r>
              <a:rPr lang="en-US" sz="1400" dirty="0">
                <a:latin typeface="Arial" panose="020B0604020202020204" pitchFamily="34" charset="0"/>
                <a:ea typeface="+mn-lt"/>
                <a:cs typeface="Arial" panose="020B0604020202020204" pitchFamily="34" charset="0"/>
              </a:rPr>
              <a:t>influences everything we do – from the work we do with our clients and support providers to the way we assist candidates throughout their career journeys. </a:t>
            </a:r>
          </a:p>
          <a:p>
            <a:endParaRPr lang="en-US" sz="14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At </a:t>
            </a:r>
            <a:r>
              <a:rPr lang="en-US" sz="1400" dirty="0" err="1">
                <a:latin typeface="Arial" panose="020B0604020202020204" pitchFamily="34" charset="0"/>
                <a:ea typeface="+mn-lt"/>
                <a:cs typeface="Arial" panose="020B0604020202020204" pitchFamily="34" charset="0"/>
              </a:rPr>
              <a:t>Rangam</a:t>
            </a:r>
            <a:r>
              <a:rPr lang="en-US" sz="1400" dirty="0">
                <a:latin typeface="Arial" panose="020B0604020202020204" pitchFamily="34" charset="0"/>
                <a:ea typeface="+mn-lt"/>
                <a:cs typeface="Arial" panose="020B0604020202020204" pitchFamily="34" charset="0"/>
              </a:rPr>
              <a:t>, our mission is </a:t>
            </a:r>
            <a:r>
              <a:rPr lang="en-US" sz="1400" b="1" i="1" dirty="0">
                <a:latin typeface="Arial" panose="020B0604020202020204" pitchFamily="34" charset="0"/>
                <a:ea typeface="+mn-lt"/>
                <a:cs typeface="Arial" panose="020B0604020202020204" pitchFamily="34" charset="0"/>
              </a:rPr>
              <a:t>Accelerating Meaningful Employment for Everyone</a:t>
            </a:r>
            <a:r>
              <a:rPr lang="en-US" sz="1400" dirty="0">
                <a:latin typeface="Arial" panose="020B0604020202020204" pitchFamily="34" charset="0"/>
                <a:ea typeface="+mn-lt"/>
                <a:cs typeface="Arial" panose="020B0604020202020204" pitchFamily="34" charset="0"/>
              </a:rPr>
              <a:t>. We achieve this by creating holistic and inclusive recruiting solutions for our clients, using technology, training, and education programs to help them reach diverse and qualified candidates. </a:t>
            </a:r>
            <a:endParaRPr lang="en-US" sz="1600" dirty="0">
              <a:latin typeface="Arial" panose="020B0604020202020204" pitchFamily="34" charset="0"/>
              <a:ea typeface="+mn-lt"/>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cxnSp>
        <p:nvCxnSpPr>
          <p:cNvPr id="3" name="Straight Connector 2"/>
          <p:cNvCxnSpPr/>
          <p:nvPr/>
        </p:nvCxnSpPr>
        <p:spPr>
          <a:xfrm>
            <a:off x="304800" y="298017"/>
            <a:ext cx="7200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38600" y="4878545"/>
            <a:ext cx="271420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hlinkClick r:id="rId3" tooltip="https://youtu.be/635JY2LvyVM"/>
              </a:rPr>
              <a:t>Rangam Brand Commercial</a:t>
            </a:r>
            <a:endParaRPr lang="en-US" sz="1600" dirty="0">
              <a:latin typeface="Arial" panose="020B0604020202020204" pitchFamily="34" charset="0"/>
              <a:cs typeface="Arial" panose="020B0604020202020204" pitchFamily="34" charset="0"/>
            </a:endParaRPr>
          </a:p>
        </p:txBody>
      </p:sp>
      <p:pic>
        <p:nvPicPr>
          <p:cNvPr id="17" name="Picture 1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93099"/>
            <a:ext cx="2857500" cy="1428750"/>
          </a:xfrm>
          <a:prstGeom prst="rect">
            <a:avLst/>
          </a:prstGeom>
        </p:spPr>
      </p:pic>
      <p:sp>
        <p:nvSpPr>
          <p:cNvPr id="5" name="Rectangle 4"/>
          <p:cNvSpPr/>
          <p:nvPr/>
        </p:nvSpPr>
        <p:spPr>
          <a:xfrm>
            <a:off x="4038600" y="5263266"/>
            <a:ext cx="1871025" cy="338554"/>
          </a:xfrm>
          <a:prstGeom prst="rect">
            <a:avLst/>
          </a:prstGeom>
        </p:spPr>
        <p:txBody>
          <a:bodyPr wrap="none">
            <a:spAutoFit/>
          </a:bodyPr>
          <a:lstStyle/>
          <a:p>
            <a:r>
              <a:rPr lang="en-US" sz="1600" dirty="0">
                <a:solidFill>
                  <a:srgbClr val="4F52B2"/>
                </a:solidFill>
                <a:latin typeface="Arial" panose="020B0604020202020204" pitchFamily="34" charset="0"/>
                <a:cs typeface="Arial" panose="020B0604020202020204" pitchFamily="34" charset="0"/>
                <a:hlinkClick r:id="rId5" tooltip="https://youtu.be/kvQvq-ZE_kg"/>
              </a:rPr>
              <a:t>Rangam Overview</a:t>
            </a:r>
            <a:endParaRPr lang="en-US" sz="16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7</a:t>
            </a:fld>
            <a:endParaRPr lang="en-US" dirty="0"/>
          </a:p>
        </p:txBody>
      </p:sp>
    </p:spTree>
    <p:extLst>
      <p:ext uri="{BB962C8B-B14F-4D97-AF65-F5344CB8AC3E}">
        <p14:creationId xmlns:p14="http://schemas.microsoft.com/office/powerpoint/2010/main" val="403358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
            <a:ext cx="7772398" cy="10058399"/>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73396" y="495300"/>
            <a:ext cx="4699004" cy="7052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278640" y="7527148"/>
            <a:ext cx="7493759" cy="2521040"/>
          </a:xfrm>
          <a:prstGeom prst="rect">
            <a:avLst/>
          </a:prstGeom>
          <a:solidFill>
            <a:srgbClr val="003352"/>
          </a:solidFill>
          <a:ln w="28575">
            <a:solidFill>
              <a:srgbClr val="0033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51662" y="7860173"/>
            <a:ext cx="2865426" cy="1138773"/>
          </a:xfrm>
          <a:prstGeom prst="rect">
            <a:avLst/>
          </a:prstGeom>
          <a:noFill/>
        </p:spPr>
        <p:txBody>
          <a:bodyPr wrap="square" rtlCol="0">
            <a:spAutoFit/>
          </a:bodyPr>
          <a:lstStyle/>
          <a:p>
            <a:r>
              <a:rPr lang="en-US" sz="1700" dirty="0">
                <a:solidFill>
                  <a:schemeClr val="bg1"/>
                </a:solidFill>
                <a:latin typeface="Arial"/>
                <a:cs typeface="Arial"/>
              </a:rPr>
              <a:t>Rangam has invested in technology to enable our teams to meet and exceed our goals.</a:t>
            </a:r>
            <a:endParaRPr lang="en-US" sz="1600" dirty="0">
              <a:solidFill>
                <a:schemeClr val="bg1"/>
              </a:solidFill>
            </a:endParaRPr>
          </a:p>
        </p:txBody>
      </p:sp>
      <p:grpSp>
        <p:nvGrpSpPr>
          <p:cNvPr id="44" name="Group 43"/>
          <p:cNvGrpSpPr/>
          <p:nvPr/>
        </p:nvGrpSpPr>
        <p:grpSpPr>
          <a:xfrm rot="10800000">
            <a:off x="275803" y="7815947"/>
            <a:ext cx="420428" cy="322357"/>
            <a:chOff x="-3732213" y="4941888"/>
            <a:chExt cx="1565275" cy="1200150"/>
          </a:xfrm>
          <a:solidFill>
            <a:srgbClr val="F27025"/>
          </a:solidFill>
        </p:grpSpPr>
        <p:sp>
          <p:nvSpPr>
            <p:cNvPr id="45" name="Freeform 8"/>
            <p:cNvSpPr>
              <a:spLocks/>
            </p:cNvSpPr>
            <p:nvPr/>
          </p:nvSpPr>
          <p:spPr bwMode="auto">
            <a:xfrm>
              <a:off x="-3732213" y="4941888"/>
              <a:ext cx="695325" cy="1200150"/>
            </a:xfrm>
            <a:custGeom>
              <a:avLst/>
              <a:gdLst>
                <a:gd name="T0" fmla="*/ 0 w 1925"/>
                <a:gd name="T1" fmla="*/ 1823 h 3309"/>
                <a:gd name="T2" fmla="*/ 749 w 1925"/>
                <a:gd name="T3" fmla="*/ 1844 h 3309"/>
                <a:gd name="T4" fmla="*/ 339 w 1925"/>
                <a:gd name="T5" fmla="*/ 3309 h 3309"/>
                <a:gd name="T6" fmla="*/ 1556 w 1925"/>
                <a:gd name="T7" fmla="*/ 2125 h 3309"/>
                <a:gd name="T8" fmla="*/ 1841 w 1925"/>
                <a:gd name="T9" fmla="*/ 1231 h 3309"/>
                <a:gd name="T10" fmla="*/ 1837 w 1925"/>
                <a:gd name="T11" fmla="*/ 17 h 3309"/>
                <a:gd name="T12" fmla="*/ 8 w 1925"/>
                <a:gd name="T13" fmla="*/ 0 h 3309"/>
                <a:gd name="T14" fmla="*/ 0 w 1925"/>
                <a:gd name="T15" fmla="*/ 1823 h 3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5" h="3309">
                  <a:moveTo>
                    <a:pt x="0" y="1823"/>
                  </a:moveTo>
                  <a:lnTo>
                    <a:pt x="749" y="1844"/>
                  </a:lnTo>
                  <a:lnTo>
                    <a:pt x="339" y="3309"/>
                  </a:lnTo>
                  <a:cubicBezTo>
                    <a:pt x="515" y="3207"/>
                    <a:pt x="1343" y="2336"/>
                    <a:pt x="1556" y="2125"/>
                  </a:cubicBezTo>
                  <a:cubicBezTo>
                    <a:pt x="1925" y="1761"/>
                    <a:pt x="1841" y="1912"/>
                    <a:pt x="1841" y="1231"/>
                  </a:cubicBezTo>
                  <a:cubicBezTo>
                    <a:pt x="1841" y="844"/>
                    <a:pt x="1862" y="397"/>
                    <a:pt x="1837" y="17"/>
                  </a:cubicBezTo>
                  <a:lnTo>
                    <a:pt x="8" y="0"/>
                  </a:lnTo>
                  <a:lnTo>
                    <a:pt x="0" y="18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
            <p:cNvSpPr>
              <a:spLocks/>
            </p:cNvSpPr>
            <p:nvPr/>
          </p:nvSpPr>
          <p:spPr bwMode="auto">
            <a:xfrm>
              <a:off x="-2830513" y="4941888"/>
              <a:ext cx="663575" cy="1200150"/>
            </a:xfrm>
            <a:custGeom>
              <a:avLst/>
              <a:gdLst>
                <a:gd name="T0" fmla="*/ 0 w 1835"/>
                <a:gd name="T1" fmla="*/ 1831 h 3309"/>
                <a:gd name="T2" fmla="*/ 754 w 1835"/>
                <a:gd name="T3" fmla="*/ 1844 h 3309"/>
                <a:gd name="T4" fmla="*/ 343 w 1835"/>
                <a:gd name="T5" fmla="*/ 3309 h 3309"/>
                <a:gd name="T6" fmla="*/ 1835 w 1835"/>
                <a:gd name="T7" fmla="*/ 1793 h 3309"/>
                <a:gd name="T8" fmla="*/ 1831 w 1835"/>
                <a:gd name="T9" fmla="*/ 2 h 3309"/>
                <a:gd name="T10" fmla="*/ 10 w 1835"/>
                <a:gd name="T11" fmla="*/ 0 h 3309"/>
                <a:gd name="T12" fmla="*/ 0 w 1835"/>
                <a:gd name="T13" fmla="*/ 1831 h 3309"/>
              </a:gdLst>
              <a:ahLst/>
              <a:cxnLst>
                <a:cxn ang="0">
                  <a:pos x="T0" y="T1"/>
                </a:cxn>
                <a:cxn ang="0">
                  <a:pos x="T2" y="T3"/>
                </a:cxn>
                <a:cxn ang="0">
                  <a:pos x="T4" y="T5"/>
                </a:cxn>
                <a:cxn ang="0">
                  <a:pos x="T6" y="T7"/>
                </a:cxn>
                <a:cxn ang="0">
                  <a:pos x="T8" y="T9"/>
                </a:cxn>
                <a:cxn ang="0">
                  <a:pos x="T10" y="T11"/>
                </a:cxn>
                <a:cxn ang="0">
                  <a:pos x="T12" y="T13"/>
                </a:cxn>
              </a:cxnLst>
              <a:rect l="0" t="0" r="r" b="b"/>
              <a:pathLst>
                <a:path w="1835" h="3309">
                  <a:moveTo>
                    <a:pt x="0" y="1831"/>
                  </a:moveTo>
                  <a:lnTo>
                    <a:pt x="754" y="1844"/>
                  </a:lnTo>
                  <a:lnTo>
                    <a:pt x="343" y="3309"/>
                  </a:lnTo>
                  <a:cubicBezTo>
                    <a:pt x="492" y="3213"/>
                    <a:pt x="1805" y="1927"/>
                    <a:pt x="1835" y="1793"/>
                  </a:cubicBezTo>
                  <a:lnTo>
                    <a:pt x="1831" y="2"/>
                  </a:lnTo>
                  <a:lnTo>
                    <a:pt x="10" y="0"/>
                  </a:lnTo>
                  <a:lnTo>
                    <a:pt x="0" y="18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TextBox 50">
            <a:extLst>
              <a:ext uri="{FF2B5EF4-FFF2-40B4-BE49-F238E27FC236}">
                <a16:creationId xmlns="" xmlns:a16="http://schemas.microsoft.com/office/drawing/2014/main" id="{743F24AA-77C4-BD77-344A-E9A638008B9F}"/>
              </a:ext>
            </a:extLst>
          </p:cNvPr>
          <p:cNvSpPr txBox="1"/>
          <p:nvPr/>
        </p:nvSpPr>
        <p:spPr>
          <a:xfrm>
            <a:off x="4038601" y="7856220"/>
            <a:ext cx="3181349" cy="677108"/>
          </a:xfrm>
          <a:prstGeom prst="rect">
            <a:avLst/>
          </a:prstGeom>
          <a:noFill/>
        </p:spPr>
        <p:txBody>
          <a:bodyPr wrap="square" rtlCol="0">
            <a:spAutoFit/>
          </a:bodyPr>
          <a:lstStyle/>
          <a:p>
            <a:r>
              <a:rPr lang="en-US" sz="2000" b="1" dirty="0">
                <a:solidFill>
                  <a:schemeClr val="bg1"/>
                </a:solidFill>
                <a:latin typeface="Arial" panose="020B0604020202020204" pitchFamily="34" charset="0"/>
                <a:ea typeface="+mn-lt"/>
                <a:cs typeface="Arial" panose="020B0604020202020204" pitchFamily="34" charset="0"/>
              </a:rPr>
              <a:t>James Mahoney </a:t>
            </a:r>
          </a:p>
          <a:p>
            <a:r>
              <a:rPr lang="en-US" dirty="0">
                <a:solidFill>
                  <a:schemeClr val="bg1"/>
                </a:solidFill>
                <a:latin typeface="Arial" panose="020B0604020202020204" pitchFamily="34" charset="0"/>
                <a:ea typeface="+mn-lt"/>
                <a:cs typeface="Arial" panose="020B0604020202020204" pitchFamily="34" charset="0"/>
              </a:rPr>
              <a:t>Chief Operating Officer</a:t>
            </a:r>
            <a:endParaRPr lang="en-US"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1298" y="475147"/>
            <a:ext cx="3883598" cy="7036619"/>
          </a:xfrm>
          <a:prstGeom prst="rect">
            <a:avLst/>
          </a:prstGeom>
        </p:spPr>
      </p:pic>
      <p:sp>
        <p:nvSpPr>
          <p:cNvPr id="16" name="Rectangle 15"/>
          <p:cNvSpPr/>
          <p:nvPr/>
        </p:nvSpPr>
        <p:spPr>
          <a:xfrm>
            <a:off x="4001855" y="1647185"/>
            <a:ext cx="3503845" cy="5447645"/>
          </a:xfrm>
          <a:prstGeom prst="rect">
            <a:avLst/>
          </a:prstGeom>
        </p:spPr>
        <p:txBody>
          <a:bodyPr wrap="square">
            <a:spAutoFit/>
          </a:bodyPr>
          <a:lstStyle/>
          <a:p>
            <a:pPr algn="just"/>
            <a:r>
              <a:rPr lang="en-US" sz="1200" dirty="0">
                <a:solidFill>
                  <a:srgbClr val="000000"/>
                </a:solidFill>
                <a:latin typeface="Arial" panose="020B0604020202020204" pitchFamily="34" charset="0"/>
                <a:cs typeface="Arial" panose="020B0604020202020204" pitchFamily="34" charset="0"/>
              </a:rPr>
              <a:t>As growth happens, change happens. </a:t>
            </a:r>
            <a:r>
              <a:rPr lang="en-US" sz="1200" dirty="0" err="1">
                <a:solidFill>
                  <a:srgbClr val="000000"/>
                </a:solidFill>
                <a:latin typeface="Arial" panose="020B0604020202020204" pitchFamily="34" charset="0"/>
                <a:cs typeface="Arial" panose="020B0604020202020204" pitchFamily="34" charset="0"/>
              </a:rPr>
              <a:t>Rangam</a:t>
            </a:r>
            <a:r>
              <a:rPr lang="en-US" sz="1200" dirty="0">
                <a:solidFill>
                  <a:srgbClr val="000000"/>
                </a:solidFill>
                <a:latin typeface="Arial" panose="020B0604020202020204" pitchFamily="34" charset="0"/>
                <a:cs typeface="Arial" panose="020B0604020202020204" pitchFamily="34" charset="0"/>
              </a:rPr>
              <a:t> has grown from a small business into a global company.  Putting the necessary processes in place to support our day- to-day business operations was key to ensuring continued success for </a:t>
            </a:r>
            <a:r>
              <a:rPr lang="en-US" sz="1200" dirty="0" err="1">
                <a:solidFill>
                  <a:srgbClr val="000000"/>
                </a:solidFill>
                <a:latin typeface="Arial" panose="020B0604020202020204" pitchFamily="34" charset="0"/>
                <a:cs typeface="Arial" panose="020B0604020202020204" pitchFamily="34" charset="0"/>
              </a:rPr>
              <a:t>Rangam</a:t>
            </a:r>
            <a:r>
              <a:rPr lang="en-US" sz="1200" dirty="0">
                <a:solidFill>
                  <a:srgbClr val="000000"/>
                </a:solidFill>
                <a:latin typeface="Arial" panose="020B0604020202020204" pitchFamily="34" charset="0"/>
                <a:cs typeface="Arial" panose="020B0604020202020204" pitchFamily="34" charset="0"/>
              </a:rPr>
              <a:t> and our stakeholders.</a:t>
            </a:r>
          </a:p>
          <a:p>
            <a:pPr algn="just"/>
            <a:endParaRPr lang="en-US" sz="1200" dirty="0">
              <a:solidFill>
                <a:srgbClr val="000000"/>
              </a:solidFill>
              <a:latin typeface="Arial" panose="020B0604020202020204" pitchFamily="34" charset="0"/>
              <a:cs typeface="Arial" panose="020B0604020202020204" pitchFamily="34" charset="0"/>
            </a:endParaRPr>
          </a:p>
          <a:p>
            <a:pPr algn="just"/>
            <a:r>
              <a:rPr lang="en-US" sz="1200" dirty="0" err="1">
                <a:solidFill>
                  <a:srgbClr val="000000"/>
                </a:solidFill>
                <a:latin typeface="Arial" panose="020B0604020202020204" pitchFamily="34" charset="0"/>
                <a:cs typeface="Arial" panose="020B0604020202020204" pitchFamily="34" charset="0"/>
              </a:rPr>
              <a:t>Rangam’s</a:t>
            </a:r>
            <a:r>
              <a:rPr lang="en-US" sz="1200" dirty="0">
                <a:solidFill>
                  <a:srgbClr val="000000"/>
                </a:solidFill>
                <a:latin typeface="Arial" panose="020B0604020202020204" pitchFamily="34" charset="0"/>
                <a:cs typeface="Arial" panose="020B0604020202020204" pitchFamily="34" charset="0"/>
              </a:rPr>
              <a:t> infrastructure supports client, provider, and job seeker needs and requirements every day. </a:t>
            </a:r>
            <a:r>
              <a:rPr lang="en-US" sz="1200" dirty="0" err="1">
                <a:solidFill>
                  <a:srgbClr val="000000"/>
                </a:solidFill>
                <a:latin typeface="Arial" panose="020B0604020202020204" pitchFamily="34" charset="0"/>
                <a:cs typeface="Arial" panose="020B0604020202020204" pitchFamily="34" charset="0"/>
              </a:rPr>
              <a:t>Rangam</a:t>
            </a:r>
            <a:r>
              <a:rPr lang="en-US" sz="1200" dirty="0">
                <a:solidFill>
                  <a:srgbClr val="000000"/>
                </a:solidFill>
                <a:latin typeface="Arial" panose="020B0604020202020204" pitchFamily="34" charset="0"/>
                <a:cs typeface="Arial" panose="020B0604020202020204" pitchFamily="34" charset="0"/>
              </a:rPr>
              <a:t> has invested in technology to enable our teams to meet and exceed our goals. Our Global Sales, Marketing, Solutions, and Delivery teams possess the tools and the expertise to serve our audiences and position </a:t>
            </a:r>
            <a:r>
              <a:rPr lang="en-US" sz="1200" dirty="0" err="1">
                <a:solidFill>
                  <a:srgbClr val="000000"/>
                </a:solidFill>
                <a:latin typeface="Arial" panose="020B0604020202020204" pitchFamily="34" charset="0"/>
                <a:cs typeface="Arial" panose="020B0604020202020204" pitchFamily="34" charset="0"/>
              </a:rPr>
              <a:t>Rangam</a:t>
            </a:r>
            <a:r>
              <a:rPr lang="en-US" sz="1200" dirty="0">
                <a:solidFill>
                  <a:srgbClr val="000000"/>
                </a:solidFill>
                <a:latin typeface="Arial" panose="020B0604020202020204" pitchFamily="34" charset="0"/>
                <a:cs typeface="Arial" panose="020B0604020202020204" pitchFamily="34" charset="0"/>
              </a:rPr>
              <a:t> as the expert in the diversity, equity, and Inclusion space.  </a:t>
            </a:r>
          </a:p>
          <a:p>
            <a:pPr algn="just"/>
            <a:endParaRPr lang="en-US" sz="1200" dirty="0">
              <a:solidFill>
                <a:srgbClr val="000000"/>
              </a:solidFill>
              <a:latin typeface="Arial" panose="020B0604020202020204" pitchFamily="34" charset="0"/>
              <a:cs typeface="Arial" panose="020B0604020202020204" pitchFamily="34" charset="0"/>
            </a:endParaRPr>
          </a:p>
          <a:p>
            <a:pPr algn="just"/>
            <a:r>
              <a:rPr lang="en-US" sz="1200" b="1" dirty="0">
                <a:solidFill>
                  <a:srgbClr val="000000"/>
                </a:solidFill>
                <a:latin typeface="Arial" panose="020B0604020202020204" pitchFamily="34" charset="0"/>
                <a:cs typeface="Arial" panose="020B0604020202020204" pitchFamily="34" charset="0"/>
              </a:rPr>
              <a:t>We have had tremendous growth over the past couple of years </a:t>
            </a:r>
            <a:r>
              <a:rPr lang="en-US" sz="1200" dirty="0">
                <a:solidFill>
                  <a:srgbClr val="000000"/>
                </a:solidFill>
                <a:latin typeface="Arial" panose="020B0604020202020204" pitchFamily="34" charset="0"/>
                <a:cs typeface="Arial" panose="020B0604020202020204" pitchFamily="34" charset="0"/>
              </a:rPr>
              <a:t>and with that growth came the need to evolve our methodologies related to outreach and engagement, and ensuring that </a:t>
            </a:r>
            <a:r>
              <a:rPr lang="en-US" sz="1200" dirty="0" err="1">
                <a:solidFill>
                  <a:srgbClr val="000000"/>
                </a:solidFill>
                <a:latin typeface="Arial" panose="020B0604020202020204" pitchFamily="34" charset="0"/>
                <a:cs typeface="Arial" panose="020B0604020202020204" pitchFamily="34" charset="0"/>
              </a:rPr>
              <a:t>Rangam</a:t>
            </a:r>
            <a:r>
              <a:rPr lang="en-US" sz="1200" dirty="0">
                <a:solidFill>
                  <a:srgbClr val="000000"/>
                </a:solidFill>
                <a:latin typeface="Arial" panose="020B0604020202020204" pitchFamily="34" charset="0"/>
                <a:cs typeface="Arial" panose="020B0604020202020204" pitchFamily="34" charset="0"/>
              </a:rPr>
              <a:t> delivers to our candidates, clients and customers for decades to come.</a:t>
            </a:r>
          </a:p>
          <a:p>
            <a:pPr algn="just"/>
            <a:endParaRPr lang="en-US" sz="1200" dirty="0">
              <a:solidFill>
                <a:srgbClr val="000000"/>
              </a:solidFill>
              <a:latin typeface="Arial" panose="020B0604020202020204" pitchFamily="34" charset="0"/>
              <a:cs typeface="Arial" panose="020B0604020202020204" pitchFamily="34" charset="0"/>
            </a:endParaRPr>
          </a:p>
          <a:p>
            <a:pPr algn="just"/>
            <a:r>
              <a:rPr lang="en-US" sz="1200" dirty="0">
                <a:solidFill>
                  <a:srgbClr val="000000"/>
                </a:solidFill>
                <a:latin typeface="Arial" panose="020B0604020202020204" pitchFamily="34" charset="0"/>
                <a:cs typeface="Arial" panose="020B0604020202020204" pitchFamily="34" charset="0"/>
              </a:rPr>
              <a:t>As </a:t>
            </a:r>
            <a:r>
              <a:rPr lang="en-US" sz="1200" dirty="0" err="1">
                <a:solidFill>
                  <a:srgbClr val="000000"/>
                </a:solidFill>
                <a:latin typeface="Arial" panose="020B0604020202020204" pitchFamily="34" charset="0"/>
                <a:cs typeface="Arial" panose="020B0604020202020204" pitchFamily="34" charset="0"/>
              </a:rPr>
              <a:t>Rangam</a:t>
            </a:r>
            <a:r>
              <a:rPr lang="en-US" sz="1200" dirty="0">
                <a:solidFill>
                  <a:srgbClr val="000000"/>
                </a:solidFill>
                <a:latin typeface="Arial" panose="020B0604020202020204" pitchFamily="34" charset="0"/>
                <a:cs typeface="Arial" panose="020B0604020202020204" pitchFamily="34" charset="0"/>
              </a:rPr>
              <a:t> moves through 2022 and into 2023, we are developing technology that changes how hiring team build out their teams with a truly diverse staff that includes people of all minds and capabilities. </a:t>
            </a:r>
            <a:endParaRPr lang="en-US" sz="1200" dirty="0">
              <a:latin typeface="Arial" panose="020B0604020202020204" pitchFamily="34" charset="0"/>
              <a:cs typeface="Arial" panose="020B0604020202020204" pitchFamily="34" charset="0"/>
            </a:endParaRPr>
          </a:p>
        </p:txBody>
      </p:sp>
      <p:sp>
        <p:nvSpPr>
          <p:cNvPr id="17" name="Rectangle 16"/>
          <p:cNvSpPr/>
          <p:nvPr/>
        </p:nvSpPr>
        <p:spPr>
          <a:xfrm>
            <a:off x="3956855" y="986732"/>
            <a:ext cx="3439886" cy="553998"/>
          </a:xfrm>
          <a:prstGeom prst="rect">
            <a:avLst/>
          </a:prstGeom>
        </p:spPr>
        <p:txBody>
          <a:bodyPr wrap="square">
            <a:spAutoFit/>
          </a:bodyPr>
          <a:lstStyle/>
          <a:p>
            <a:r>
              <a:rPr lang="en-US" sz="3000" dirty="0">
                <a:solidFill>
                  <a:srgbClr val="005E8A"/>
                </a:solidFill>
                <a:latin typeface="Arial Narrow" panose="020B0606020202030204" pitchFamily="34" charset="0"/>
                <a:cs typeface="Arial" panose="020B0604020202020204" pitchFamily="34" charset="0"/>
              </a:rPr>
              <a:t>COO’s Message</a:t>
            </a:r>
          </a:p>
        </p:txBody>
      </p:sp>
      <p:sp>
        <p:nvSpPr>
          <p:cNvPr id="2" name="Slide Number Placeholder 1"/>
          <p:cNvSpPr>
            <a:spLocks noGrp="1"/>
          </p:cNvSpPr>
          <p:nvPr>
            <p:ph type="sldNum" sz="quarter" idx="4"/>
          </p:nvPr>
        </p:nvSpPr>
        <p:spPr>
          <a:xfrm>
            <a:off x="5489258" y="9322649"/>
            <a:ext cx="1748790" cy="535517"/>
          </a:xfrm>
        </p:spPr>
        <p:txBody>
          <a:bodyPr/>
          <a:lstStyle/>
          <a:p>
            <a:fld id="{4214AEB2-FC4A-4662-932E-4984B403FFC7}" type="slidenum">
              <a:rPr lang="en-US" smtClean="0"/>
              <a:pPr/>
              <a:t>8</a:t>
            </a:fld>
            <a:endParaRPr lang="en-US" dirty="0"/>
          </a:p>
        </p:txBody>
      </p:sp>
    </p:spTree>
    <p:extLst>
      <p:ext uri="{BB962C8B-B14F-4D97-AF65-F5344CB8AC3E}">
        <p14:creationId xmlns:p14="http://schemas.microsoft.com/office/powerpoint/2010/main" val="3749605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787641" cy="9616440"/>
          </a:xfrm>
          <a:prstGeom prst="rect">
            <a:avLst/>
          </a:prstGeom>
        </p:spPr>
      </p:pic>
      <p:sp>
        <p:nvSpPr>
          <p:cNvPr id="7" name="TextBox 6"/>
          <p:cNvSpPr txBox="1"/>
          <p:nvPr/>
        </p:nvSpPr>
        <p:spPr>
          <a:xfrm>
            <a:off x="534663" y="688778"/>
            <a:ext cx="3563634" cy="861774"/>
          </a:xfrm>
          <a:prstGeom prst="rect">
            <a:avLst/>
          </a:prstGeom>
          <a:noFill/>
        </p:spPr>
        <p:txBody>
          <a:bodyPr wrap="square" rtlCol="0">
            <a:spAutoFit/>
          </a:bodyPr>
          <a:lstStyle/>
          <a:p>
            <a:pPr>
              <a:lnSpc>
                <a:spcPts val="2970"/>
              </a:lnSpc>
            </a:pPr>
            <a:r>
              <a:rPr lang="en-US" sz="3000" dirty="0">
                <a:solidFill>
                  <a:srgbClr val="005E8A"/>
                </a:solidFill>
                <a:latin typeface="Arial Narrow" panose="020B0606020202030204" pitchFamily="34" charset="0"/>
                <a:cs typeface="Arial" panose="020B0604020202020204" pitchFamily="34" charset="0"/>
              </a:rPr>
              <a:t>Holistic workforce </a:t>
            </a:r>
          </a:p>
          <a:p>
            <a:pPr>
              <a:lnSpc>
                <a:spcPts val="2970"/>
              </a:lnSpc>
            </a:pPr>
            <a:r>
              <a:rPr lang="en-US" sz="3000" dirty="0">
                <a:solidFill>
                  <a:srgbClr val="005E8A"/>
                </a:solidFill>
                <a:latin typeface="Arial Narrow" panose="020B0606020202030204" pitchFamily="34" charset="0"/>
                <a:cs typeface="Arial" panose="020B0604020202020204" pitchFamily="34" charset="0"/>
              </a:rPr>
              <a:t>management solutions</a:t>
            </a:r>
          </a:p>
        </p:txBody>
      </p:sp>
      <p:sp>
        <p:nvSpPr>
          <p:cNvPr id="31" name="Rectangle 30"/>
          <p:cNvSpPr/>
          <p:nvPr/>
        </p:nvSpPr>
        <p:spPr>
          <a:xfrm>
            <a:off x="3886200" y="7671018"/>
            <a:ext cx="3619500" cy="1600438"/>
          </a:xfrm>
          <a:prstGeom prst="rect">
            <a:avLst/>
          </a:prstGeom>
        </p:spPr>
        <p:txBody>
          <a:bodyPr wrap="square">
            <a:spAutoFit/>
          </a:bodyPr>
          <a:lstStyle/>
          <a:p>
            <a:r>
              <a:rPr lang="en-US" sz="1400" dirty="0" err="1">
                <a:latin typeface="Arial" panose="020B0604020202020204" pitchFamily="34" charset="0"/>
                <a:cs typeface="Arial" panose="020B0604020202020204" pitchFamily="34" charset="0"/>
              </a:rPr>
              <a:t>Rangam</a:t>
            </a:r>
            <a:r>
              <a:rPr lang="en-US" sz="1400" dirty="0">
                <a:latin typeface="Arial" panose="020B0604020202020204" pitchFamily="34" charset="0"/>
                <a:cs typeface="Arial" panose="020B0604020202020204" pitchFamily="34" charset="0"/>
              </a:rPr>
              <a:t> is an innovative workforce solutions company delivering holistic products and services to accelerate meaningful employment for everyone! </a:t>
            </a:r>
            <a:r>
              <a:rPr lang="en-US" sz="1400" dirty="0" err="1">
                <a:latin typeface="Arial" panose="020B0604020202020204" pitchFamily="34" charset="0"/>
                <a:cs typeface="Arial" panose="020B0604020202020204" pitchFamily="34" charset="0"/>
              </a:rPr>
              <a:t>Rangam</a:t>
            </a:r>
            <a:r>
              <a:rPr lang="en-US" sz="1400" dirty="0">
                <a:latin typeface="Arial" panose="020B0604020202020204" pitchFamily="34" charset="0"/>
                <a:cs typeface="Arial" panose="020B0604020202020204" pitchFamily="34" charset="0"/>
              </a:rPr>
              <a:t> is minority woman and disability owned with a vision of connecting talent, communities and employers!</a:t>
            </a:r>
          </a:p>
        </p:txBody>
      </p:sp>
      <p:sp>
        <p:nvSpPr>
          <p:cNvPr id="3" name="Slide Number Placeholder 2"/>
          <p:cNvSpPr>
            <a:spLocks noGrp="1"/>
          </p:cNvSpPr>
          <p:nvPr>
            <p:ph type="sldNum" sz="quarter" idx="4"/>
          </p:nvPr>
        </p:nvSpPr>
        <p:spPr>
          <a:xfrm>
            <a:off x="5489258" y="9322649"/>
            <a:ext cx="1748790" cy="535517"/>
          </a:xfrm>
        </p:spPr>
        <p:txBody>
          <a:bodyPr/>
          <a:lstStyle/>
          <a:p>
            <a:fld id="{4214AEB2-FC4A-4662-932E-4984B403FFC7}" type="slidenum">
              <a:rPr lang="en-US" smtClean="0"/>
              <a:pPr/>
              <a:t>9</a:t>
            </a:fld>
            <a:endParaRPr lang="en-US" dirty="0"/>
          </a:p>
        </p:txBody>
      </p:sp>
    </p:spTree>
    <p:extLst>
      <p:ext uri="{BB962C8B-B14F-4D97-AF65-F5344CB8AC3E}">
        <p14:creationId xmlns:p14="http://schemas.microsoft.com/office/powerpoint/2010/main" val="2744940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2DB191D5FC034981CCA5FEB8A124C0" ma:contentTypeVersion="2" ma:contentTypeDescription="Create a new document." ma:contentTypeScope="" ma:versionID="ef7363494a27cc3ff517710d0874d913">
  <xsd:schema xmlns:xsd="http://www.w3.org/2001/XMLSchema" xmlns:xs="http://www.w3.org/2001/XMLSchema" xmlns:p="http://schemas.microsoft.com/office/2006/metadata/properties" xmlns:ns2="4968eccd-23a3-48c7-aafa-46d65bef50f5" targetNamespace="http://schemas.microsoft.com/office/2006/metadata/properties" ma:root="true" ma:fieldsID="1e269dee5c8a93c2fb12e81ead5053fd" ns2:_="">
    <xsd:import namespace="4968eccd-23a3-48c7-aafa-46d65bef50f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68eccd-23a3-48c7-aafa-46d65bef50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53CFFA-6B53-44F8-A621-DAAC61A44EF6}">
  <ds:schemaRefs>
    <ds:schemaRef ds:uri="4968eccd-23a3-48c7-aafa-46d65bef50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78CCE5-9A0B-446D-859C-B981FB38FBA2}">
  <ds:schemaRefs>
    <ds:schemaRef ds:uri="4968eccd-23a3-48c7-aafa-46d65bef50f5"/>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http://schemas.microsoft.com/office/2006/metadata/properties"/>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B699094F-B034-4DE3-BB1D-C8D71DB76D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3002</TotalTime>
  <Words>3324</Words>
  <Application>Microsoft Office PowerPoint</Application>
  <PresentationFormat>Custom</PresentationFormat>
  <Paragraphs>400</Paragraphs>
  <Slides>48</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Arial Narrow</vt:lpstr>
      <vt:lpstr>Calibri</vt:lpstr>
      <vt:lpstr>Calibri Light</vt:lpstr>
      <vt:lpstr>Georgia</vt:lpstr>
      <vt:lpstr>Open Sans</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VDoshi</dc:creator>
  <cp:lastModifiedBy>VDoshi</cp:lastModifiedBy>
  <cp:revision>1534</cp:revision>
  <dcterms:created xsi:type="dcterms:W3CDTF">2022-05-10T09:05:38Z</dcterms:created>
  <dcterms:modified xsi:type="dcterms:W3CDTF">2022-11-18T06:41:29Z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0x010100D22DB191D5FC034981CCA5FEB8A124C0</vt:lpwstr>
  </property>
</Properties>
</file>