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6847610" r:id="rId2"/>
    <p:sldId id="2146847611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12" userDrawn="1">
          <p15:clr>
            <a:srgbClr val="A4A3A4"/>
          </p15:clr>
        </p15:guide>
        <p15:guide id="5" pos="168" userDrawn="1">
          <p15:clr>
            <a:srgbClr val="A4A3A4"/>
          </p15:clr>
        </p15:guide>
        <p15:guide id="8" pos="4752" userDrawn="1">
          <p15:clr>
            <a:srgbClr val="A4A3A4"/>
          </p15:clr>
        </p15:guide>
        <p15:guide id="9" pos="10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95E"/>
    <a:srgbClr val="E07538"/>
    <a:srgbClr val="F2F2F2"/>
    <a:srgbClr val="ACD156"/>
    <a:srgbClr val="DEB215"/>
    <a:srgbClr val="60BFB4"/>
    <a:srgbClr val="927187"/>
    <a:srgbClr val="F5CD3D"/>
    <a:srgbClr val="31C6E8"/>
    <a:srgbClr val="0DA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3" autoAdjust="0"/>
    <p:restoredTop sz="93957" autoAdjust="0"/>
  </p:normalViewPr>
  <p:slideViewPr>
    <p:cSldViewPr snapToGrid="0" showGuides="1">
      <p:cViewPr>
        <p:scale>
          <a:sx n="65" d="100"/>
          <a:sy n="65" d="100"/>
        </p:scale>
        <p:origin x="2434" y="-206"/>
      </p:cViewPr>
      <p:guideLst>
        <p:guide orient="horz" pos="312"/>
        <p:guide pos="168"/>
        <p:guide pos="4752"/>
        <p:guide pos="1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64008" cy="64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aldini" userId="b069d96b-c6c5-49b5-9daa-973f9a5e4e13" providerId="ADAL" clId="{C3A909FA-85A8-4ED7-9C40-696F1C7259F3}"/>
    <pc:docChg chg="custSel modSld">
      <pc:chgData name="Michael Baldini" userId="b069d96b-c6c5-49b5-9daa-973f9a5e4e13" providerId="ADAL" clId="{C3A909FA-85A8-4ED7-9C40-696F1C7259F3}" dt="2023-06-16T13:40:52.686" v="105" actId="14100"/>
      <pc:docMkLst>
        <pc:docMk/>
      </pc:docMkLst>
      <pc:sldChg chg="delSp modSp mod">
        <pc:chgData name="Michael Baldini" userId="b069d96b-c6c5-49b5-9daa-973f9a5e4e13" providerId="ADAL" clId="{C3A909FA-85A8-4ED7-9C40-696F1C7259F3}" dt="2023-06-16T13:40:52.686" v="105" actId="14100"/>
        <pc:sldMkLst>
          <pc:docMk/>
          <pc:sldMk cId="1831203390" sldId="286"/>
        </pc:sldMkLst>
        <pc:spChg chg="mod">
          <ac:chgData name="Michael Baldini" userId="b069d96b-c6c5-49b5-9daa-973f9a5e4e13" providerId="ADAL" clId="{C3A909FA-85A8-4ED7-9C40-696F1C7259F3}" dt="2023-06-16T13:40:52.686" v="105" actId="14100"/>
          <ac:spMkLst>
            <pc:docMk/>
            <pc:sldMk cId="1831203390" sldId="286"/>
            <ac:spMk id="136" creationId="{A4B415F4-C616-451F-B5CD-D7A05163FE3B}"/>
          </ac:spMkLst>
        </pc:spChg>
        <pc:spChg chg="del">
          <ac:chgData name="Michael Baldini" userId="b069d96b-c6c5-49b5-9daa-973f9a5e4e13" providerId="ADAL" clId="{C3A909FA-85A8-4ED7-9C40-696F1C7259F3}" dt="2023-06-16T13:40:37.430" v="101" actId="478"/>
          <ac:spMkLst>
            <pc:docMk/>
            <pc:sldMk cId="1831203390" sldId="286"/>
            <ac:spMk id="146" creationId="{0C8209F3-8D84-CAF9-2DB2-C325682D4E64}"/>
          </ac:spMkLst>
        </pc:spChg>
        <pc:spChg chg="mod">
          <ac:chgData name="Michael Baldini" userId="b069d96b-c6c5-49b5-9daa-973f9a5e4e13" providerId="ADAL" clId="{C3A909FA-85A8-4ED7-9C40-696F1C7259F3}" dt="2023-06-16T13:40:44.502" v="103" actId="1076"/>
          <ac:spMkLst>
            <pc:docMk/>
            <pc:sldMk cId="1831203390" sldId="286"/>
            <ac:spMk id="149" creationId="{0364029B-C6CB-2C6F-5DAA-375B681ED850}"/>
          </ac:spMkLst>
        </pc:spChg>
        <pc:spChg chg="mod">
          <ac:chgData name="Michael Baldini" userId="b069d96b-c6c5-49b5-9daa-973f9a5e4e13" providerId="ADAL" clId="{C3A909FA-85A8-4ED7-9C40-696F1C7259F3}" dt="2023-06-16T13:40:50.028" v="104" actId="1076"/>
          <ac:spMkLst>
            <pc:docMk/>
            <pc:sldMk cId="1831203390" sldId="286"/>
            <ac:spMk id="153" creationId="{811F9E62-8C16-FCA1-8960-1A7F0BC33B84}"/>
          </ac:spMkLst>
        </pc:spChg>
        <pc:spChg chg="mod">
          <ac:chgData name="Michael Baldini" userId="b069d96b-c6c5-49b5-9daa-973f9a5e4e13" providerId="ADAL" clId="{C3A909FA-85A8-4ED7-9C40-696F1C7259F3}" dt="2023-06-16T13:40:50.028" v="104" actId="1076"/>
          <ac:spMkLst>
            <pc:docMk/>
            <pc:sldMk cId="1831203390" sldId="286"/>
            <ac:spMk id="155" creationId="{A9EA09B7-946B-C3C7-7D67-C902A7B931D7}"/>
          </ac:spMkLst>
        </pc:spChg>
        <pc:spChg chg="mod">
          <ac:chgData name="Michael Baldini" userId="b069d96b-c6c5-49b5-9daa-973f9a5e4e13" providerId="ADAL" clId="{C3A909FA-85A8-4ED7-9C40-696F1C7259F3}" dt="2023-06-16T13:40:11.852" v="99" actId="20577"/>
          <ac:spMkLst>
            <pc:docMk/>
            <pc:sldMk cId="1831203390" sldId="286"/>
            <ac:spMk id="271" creationId="{AC7E0BE2-5865-2A15-C014-1A58D993C338}"/>
          </ac:spMkLst>
        </pc:spChg>
        <pc:spChg chg="mod">
          <ac:chgData name="Michael Baldini" userId="b069d96b-c6c5-49b5-9daa-973f9a5e4e13" providerId="ADAL" clId="{C3A909FA-85A8-4ED7-9C40-696F1C7259F3}" dt="2023-06-16T13:40:28.135" v="100" actId="313"/>
          <ac:spMkLst>
            <pc:docMk/>
            <pc:sldMk cId="1831203390" sldId="286"/>
            <ac:spMk id="272" creationId="{1A512187-DB6D-400D-A270-6C3308AE8B59}"/>
          </ac:spMkLst>
        </pc:spChg>
        <pc:picChg chg="del">
          <ac:chgData name="Michael Baldini" userId="b069d96b-c6c5-49b5-9daa-973f9a5e4e13" providerId="ADAL" clId="{C3A909FA-85A8-4ED7-9C40-696F1C7259F3}" dt="2023-06-16T13:40:38.116" v="102" actId="478"/>
          <ac:picMkLst>
            <pc:docMk/>
            <pc:sldMk cId="1831203390" sldId="286"/>
            <ac:picMk id="147" creationId="{3EB570B3-5EDB-817A-8864-313D051F9D5E}"/>
          </ac:picMkLst>
        </pc:picChg>
        <pc:picChg chg="mod">
          <ac:chgData name="Michael Baldini" userId="b069d96b-c6c5-49b5-9daa-973f9a5e4e13" providerId="ADAL" clId="{C3A909FA-85A8-4ED7-9C40-696F1C7259F3}" dt="2023-06-16T13:40:44.502" v="103" actId="1076"/>
          <ac:picMkLst>
            <pc:docMk/>
            <pc:sldMk cId="1831203390" sldId="286"/>
            <ac:picMk id="150" creationId="{3745DBB9-779B-4599-1C79-62861195F960}"/>
          </ac:picMkLst>
        </pc:picChg>
        <pc:picChg chg="mod">
          <ac:chgData name="Michael Baldini" userId="b069d96b-c6c5-49b5-9daa-973f9a5e4e13" providerId="ADAL" clId="{C3A909FA-85A8-4ED7-9C40-696F1C7259F3}" dt="2023-06-16T13:40:50.028" v="104" actId="1076"/>
          <ac:picMkLst>
            <pc:docMk/>
            <pc:sldMk cId="1831203390" sldId="286"/>
            <ac:picMk id="154" creationId="{63980BE0-67D9-1F4B-6849-DD82873072E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angam-my.sharepoint.com/personal/ddobkin_rangam_com/Documents/Desktop/Diveristy%20data%20Pull/May%202018%20-%202023%20SP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angam-my.sharepoint.com/personal/ddobkin_rangam_com/Documents/Desktop/Diveristy%20data%20Pull/May%202018%20-%202023%20SP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SourcePros Diversity Breakdown </a:t>
            </a:r>
          </a:p>
        </c:rich>
      </c:tx>
      <c:layout>
        <c:manualLayout>
          <c:xMode val="edge"/>
          <c:yMode val="edge"/>
          <c:x val="0.19802014109938385"/>
          <c:y val="4.3135400557939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419362558320697E-2"/>
          <c:y val="0.2548362448310722"/>
          <c:w val="0.81453913501107622"/>
          <c:h val="0.7126393070444312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5F8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7A-43CD-ADFB-8C93A04FB0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7A-43CD-ADFB-8C93A04FB08A}"/>
              </c:ext>
            </c:extLst>
          </c:dPt>
          <c:dLbls>
            <c:dLbl>
              <c:idx val="0"/>
              <c:layout>
                <c:manualLayout>
                  <c:x val="-0.22402465041522474"/>
                  <c:y val="-6.09390059153460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6806F4E-6D02-4589-BC44-97792F1F22BB}" type="CATEGORYNAM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7468138947958"/>
                      <c:h val="0.2653420997562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7A-43CD-ADFB-8C93A04FB08A}"/>
                </c:ext>
              </c:extLst>
            </c:dLbl>
            <c:dLbl>
              <c:idx val="1"/>
              <c:layout>
                <c:manualLayout>
                  <c:x val="9.8936013129689623E-2"/>
                  <c:y val="-5.27564053441481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1B3ADB5-5904-41D9-863E-B7D17893939C}" type="CATEGORYNAME">
                      <a:rPr lang="en-US" sz="1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97219615104575"/>
                      <c:h val="0.186686345188586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7A-43CD-ADFB-8C93A04FB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Sheet2!$U$34:$U$35</c:f>
              <c:strCache>
                <c:ptCount val="2"/>
                <c:pt idx="0">
                  <c:v>Diverse</c:v>
                </c:pt>
                <c:pt idx="1">
                  <c:v>Non-Diverse</c:v>
                </c:pt>
              </c:strCache>
            </c:strRef>
          </c:cat>
          <c:val>
            <c:numRef>
              <c:f>Sheet2!$V$34:$V$35</c:f>
              <c:numCache>
                <c:formatCode>General</c:formatCode>
                <c:ptCount val="2"/>
                <c:pt idx="0">
                  <c:v>1051</c:v>
                </c:pt>
                <c:pt idx="1">
                  <c:v>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A-43CD-ADFB-8C93A04FB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SourcePros</a:t>
            </a:r>
            <a:r>
              <a:rPr lang="en-US" sz="1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Diversity Profile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45984722199957"/>
          <c:y val="4.70336093521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96119132886164"/>
          <c:y val="0.30250402080710237"/>
          <c:w val="0.58121484988006777"/>
          <c:h val="0.49994471472799656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1F-4B18-B211-C94FB7884D0E}"/>
              </c:ext>
            </c:extLst>
          </c:dPt>
          <c:dPt>
            <c:idx val="1"/>
            <c:bubble3D val="0"/>
            <c:spPr>
              <a:solidFill>
                <a:srgbClr val="00A3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1F-4B18-B211-C94FB7884D0E}"/>
              </c:ext>
            </c:extLst>
          </c:dPt>
          <c:dPt>
            <c:idx val="2"/>
            <c:bubble3D val="0"/>
            <c:spPr>
              <a:solidFill>
                <a:srgbClr val="91C03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1F-4B18-B211-C94FB7884D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D1F-4B18-B211-C94FB7884D0E}"/>
              </c:ext>
            </c:extLst>
          </c:dPt>
          <c:dLbls>
            <c:dLbl>
              <c:idx val="0"/>
              <c:layout>
                <c:manualLayout>
                  <c:x val="0.15142364424438687"/>
                  <c:y val="0.107380823277486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9924AB0-3D3E-4EF6-99C8-5574A77197A7}" type="CATEGORYNAME"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727334E9-81B7-464C-8CD6-51179AC4AE13}" type="PERCENTAGE">
                      <a:rPr lang="en-US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0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18685568872956"/>
                      <c:h val="0.389951934123096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1F-4B18-B211-C94FB7884D0E}"/>
                </c:ext>
              </c:extLst>
            </c:dLbl>
            <c:dLbl>
              <c:idx val="1"/>
              <c:layout>
                <c:manualLayout>
                  <c:x val="-0.25677894231706738"/>
                  <c:y val="-0.144234392375630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1000"/>
                      </a:lnSpc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2F3274A-EB39-49CA-A19A-82DDDD4A19B4}" type="CATEGORYNAME">
                      <a:rPr 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lnSpc>
                          <a:spcPts val="1000"/>
                        </a:lnSpc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B19AD62B-89D9-4E12-B3A8-55CFC03CD5C6}" type="PERCENTAGE">
                      <a:rPr lang="en-US" sz="10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lnSpc>
                          <a:spcPts val="1000"/>
                        </a:lnSpc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0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1000"/>
                    </a:lnSpc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29666106181556"/>
                      <c:h val="0.351850082138118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1F-4B18-B211-C94FB7884D0E}"/>
                </c:ext>
              </c:extLst>
            </c:dLbl>
            <c:dLbl>
              <c:idx val="2"/>
              <c:layout>
                <c:manualLayout>
                  <c:x val="0.19850535947664324"/>
                  <c:y val="2.4106645589978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CBBCFF6-E403-40CA-986D-5F9DC9A96346}" type="CATEGORYNAME">
                      <a:rPr lang="en-US" sz="10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9F45D339-8B75-4A19-9B30-EC0742A06C0D}" type="PERCENTAGE">
                      <a:rPr lang="en-US" sz="1000" b="1" baseline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0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18484748892322"/>
                      <c:h val="0.178021564547549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1F-4B18-B211-C94FB7884D0E}"/>
                </c:ext>
              </c:extLst>
            </c:dLbl>
            <c:dLbl>
              <c:idx val="3"/>
              <c:layout>
                <c:manualLayout>
                  <c:x val="-0.24293236839013868"/>
                  <c:y val="0.123152496576569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20F627D-4940-4920-AEEA-6B0AE485EC47}" type="CATEGORYNAME"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DD2EF56A-422E-4134-B093-A91B07C0ED48}" type="PERCENTAGE">
                      <a:rPr lang="en-US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02181450352931"/>
                      <c:h val="0.28366256467755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1F-4B18-B211-C94FB788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Sheet1!$D$5:$D$8</c:f>
              <c:strCache>
                <c:ptCount val="4"/>
                <c:pt idx="0">
                  <c:v>Native Hawaiian; Alaskan; American Indian &amp; Pacific Islander</c:v>
                </c:pt>
                <c:pt idx="1">
                  <c:v>Black / African American</c:v>
                </c:pt>
                <c:pt idx="2">
                  <c:v>Asian</c:v>
                </c:pt>
                <c:pt idx="3">
                  <c:v>Hispanic / Latino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21</c:v>
                </c:pt>
                <c:pt idx="1">
                  <c:v>602</c:v>
                </c:pt>
                <c:pt idx="2">
                  <c:v>364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1F-4B18-B211-C94FB7884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SourceAbled</a:t>
            </a:r>
          </a:p>
        </c:rich>
      </c:tx>
      <c:layout>
        <c:manualLayout>
          <c:xMode val="edge"/>
          <c:yMode val="edge"/>
          <c:x val="0.37160879747427811"/>
          <c:y val="8.6429151275110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5E8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13-4A7D-B4C7-2A5B738CC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13-4A7D-B4C7-2A5B738CCCAA}"/>
              </c:ext>
            </c:extLst>
          </c:dPt>
          <c:dPt>
            <c:idx val="2"/>
            <c:bubble3D val="0"/>
            <c:spPr>
              <a:solidFill>
                <a:srgbClr val="00A3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13-4A7D-B4C7-2A5B738CCCAA}"/>
              </c:ext>
            </c:extLst>
          </c:dPt>
          <c:dLbls>
            <c:dLbl>
              <c:idx val="0"/>
              <c:layout>
                <c:manualLayout>
                  <c:x val="-0.22591795764273823"/>
                  <c:y val="-0.16546459488561704"/>
                </c:manualLayout>
              </c:layout>
              <c:tx>
                <c:rich>
                  <a:bodyPr/>
                  <a:lstStyle/>
                  <a:p>
                    <a:fld id="{54010B71-1E20-46BF-B910-45EC6C7BC7AF}" type="CATEGORYNAME">
                      <a:rPr lang="en-US" sz="1200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532C9342-4C5F-4F6E-A413-48C901A86BC7}" type="PERCENTAGE">
                      <a:rPr lang="en-US" sz="1200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200" b="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13-4A7D-B4C7-2A5B738CCCAA}"/>
                </c:ext>
              </c:extLst>
            </c:dLbl>
            <c:dLbl>
              <c:idx val="1"/>
              <c:layout>
                <c:manualLayout>
                  <c:x val="0.22748758082754927"/>
                  <c:y val="3.999784771659106E-2"/>
                </c:manualLayout>
              </c:layout>
              <c:tx>
                <c:rich>
                  <a:bodyPr/>
                  <a:lstStyle/>
                  <a:p>
                    <a:fld id="{F69D93C3-3B4A-45EE-A630-EABDD53AA894}" type="CATEGORYNAME">
                      <a:rPr lang="en-US" sz="1100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57A055D6-4344-4271-BD05-090C868C3C62}" type="PERCENTAGE">
                      <a:rPr lang="en-US" sz="1200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200" b="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04596615451776"/>
                      <c:h val="0.266963808005802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13-4A7D-B4C7-2A5B738CCCAA}"/>
                </c:ext>
              </c:extLst>
            </c:dLbl>
            <c:dLbl>
              <c:idx val="2"/>
              <c:layout>
                <c:manualLayout>
                  <c:x val="-0.11236378291598541"/>
                  <c:y val="4.14094649002346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271C8C-8FB9-4C7D-A0CD-C00A3206EC05}" type="CATEGORYNAME">
                      <a: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39FF4232-1067-4117-A379-74468D89F3C9}" type="PERCENTAGE">
                      <a:rPr lang="en-US" sz="12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200" b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98808997142551"/>
                      <c:h val="0.263921881470009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13-4A7D-B4C7-2A5B738CC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'[May 2018 - 2023 SP data.xlsx]Sheet2'!$N$5:$N$7</c:f>
              <c:strCache>
                <c:ptCount val="3"/>
                <c:pt idx="0">
                  <c:v>Autism</c:v>
                </c:pt>
                <c:pt idx="1">
                  <c:v>Neurodivergent</c:v>
                </c:pt>
                <c:pt idx="2">
                  <c:v>Disabilities</c:v>
                </c:pt>
              </c:strCache>
            </c:strRef>
          </c:cat>
          <c:val>
            <c:numRef>
              <c:f>'[May 2018 - 2023 SP data.xlsx]Sheet2'!$O$5:$O$7</c:f>
              <c:numCache>
                <c:formatCode>General</c:formatCode>
                <c:ptCount val="3"/>
                <c:pt idx="0">
                  <c:v>144</c:v>
                </c:pt>
                <c:pt idx="1">
                  <c:v>63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13-4A7D-B4C7-2A5B738CC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F8A41-B05D-45FA-BFF6-84D77B18F94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DE82-1CF5-4BA6-8CDD-4CDCA502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5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EDE82-1CF5-4BA6-8CDD-4CDCA50216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Pharma</a:t>
            </a:r>
          </a:p>
          <a:p>
            <a:r>
              <a:rPr lang="en-IN" dirty="0"/>
              <a:t>Banking, Finance &amp; Insurance</a:t>
            </a:r>
          </a:p>
          <a:p>
            <a:r>
              <a:rPr lang="en-IN" dirty="0"/>
              <a:t>IT &amp; Internet</a:t>
            </a:r>
          </a:p>
          <a:p>
            <a:r>
              <a:rPr lang="en-IN" dirty="0"/>
              <a:t>Telecom</a:t>
            </a:r>
          </a:p>
          <a:p>
            <a:r>
              <a:rPr lang="en-IN" dirty="0"/>
              <a:t>Energy &amp; Utility</a:t>
            </a:r>
          </a:p>
          <a:p>
            <a:r>
              <a:rPr lang="en-IN" dirty="0"/>
              <a:t>Public Sector</a:t>
            </a:r>
          </a:p>
          <a:p>
            <a:r>
              <a:rPr lang="en-IN" dirty="0"/>
              <a:t>Chemicals</a:t>
            </a:r>
          </a:p>
          <a:p>
            <a:r>
              <a:rPr lang="en-IN" dirty="0"/>
              <a:t>Healthcare &amp; Bio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211A-C4E8-486F-A1DE-AE790EBD5F1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9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object 17"/>
          <p:cNvSpPr/>
          <p:nvPr userDrawn="1"/>
        </p:nvSpPr>
        <p:spPr>
          <a:xfrm>
            <a:off x="-9526" y="0"/>
            <a:ext cx="7781926" cy="723899"/>
          </a:xfrm>
          <a:custGeom>
            <a:avLst/>
            <a:gdLst/>
            <a:ahLst/>
            <a:cxnLst/>
            <a:rect l="l" t="t" r="r" b="b"/>
            <a:pathLst>
              <a:path w="7772400" h="763270">
                <a:moveTo>
                  <a:pt x="0" y="762864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762864"/>
                </a:lnTo>
                <a:lnTo>
                  <a:pt x="0" y="762864"/>
                </a:lnTo>
                <a:close/>
              </a:path>
            </a:pathLst>
          </a:custGeom>
          <a:solidFill>
            <a:srgbClr val="16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74" y="69517"/>
            <a:ext cx="2041987" cy="59752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56995" y="172441"/>
            <a:ext cx="4635775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CAPABILITIES STATEMENT</a:t>
            </a:r>
          </a:p>
        </p:txBody>
      </p:sp>
      <p:sp>
        <p:nvSpPr>
          <p:cNvPr id="23" name="bg object 17"/>
          <p:cNvSpPr/>
          <p:nvPr userDrawn="1"/>
        </p:nvSpPr>
        <p:spPr>
          <a:xfrm>
            <a:off x="-9526" y="9552248"/>
            <a:ext cx="7781926" cy="506556"/>
          </a:xfrm>
          <a:custGeom>
            <a:avLst/>
            <a:gdLst/>
            <a:ahLst/>
            <a:cxnLst/>
            <a:rect l="l" t="t" r="r" b="b"/>
            <a:pathLst>
              <a:path w="7772400" h="763270">
                <a:moveTo>
                  <a:pt x="0" y="762864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762864"/>
                </a:lnTo>
                <a:lnTo>
                  <a:pt x="0" y="762864"/>
                </a:lnTo>
                <a:close/>
              </a:path>
            </a:pathLst>
          </a:custGeom>
          <a:solidFill>
            <a:srgbClr val="16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/>
          <p:cNvSpPr/>
          <p:nvPr userDrawn="1"/>
        </p:nvSpPr>
        <p:spPr>
          <a:xfrm>
            <a:off x="3583794" y="9721179"/>
            <a:ext cx="216407" cy="109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/>
          <p:cNvSpPr/>
          <p:nvPr userDrawn="1"/>
        </p:nvSpPr>
        <p:spPr>
          <a:xfrm>
            <a:off x="4623154" y="9721788"/>
            <a:ext cx="216001" cy="10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/>
          <p:cNvSpPr/>
          <p:nvPr userDrawn="1"/>
        </p:nvSpPr>
        <p:spPr>
          <a:xfrm>
            <a:off x="5413265" y="9721788"/>
            <a:ext cx="216001" cy="10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1"/>
          <p:cNvSpPr/>
          <p:nvPr userDrawn="1"/>
        </p:nvSpPr>
        <p:spPr>
          <a:xfrm>
            <a:off x="2701368" y="9721788"/>
            <a:ext cx="216001" cy="10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Rectangle 27"/>
          <p:cNvSpPr/>
          <p:nvPr userDrawn="1"/>
        </p:nvSpPr>
        <p:spPr>
          <a:xfrm>
            <a:off x="748168" y="9644983"/>
            <a:ext cx="59294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45"/>
              </a:spcBef>
            </a:pPr>
            <a:r>
              <a:rPr lang="fr-FR" sz="11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LOCATIONS:  </a:t>
            </a:r>
            <a:r>
              <a:rPr lang="fr-FR"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         |  London        |  Vadodara          |  Cork            |  </a:t>
            </a:r>
            <a:r>
              <a:rPr lang="fr-FR" sz="11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fr-FR"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50" y="9708433"/>
            <a:ext cx="189466" cy="1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6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9ED280B-A57B-49BA-ADE7-C3221C355B4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6C64B01B-7E1A-417A-8C7B-D2CCB0DF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7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hyperlink" Target="mailto:michael@rangam.com" TargetMode="External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jpeg"/><Relationship Id="rId24" Type="http://schemas.openxmlformats.org/officeDocument/2006/relationships/image" Target="../media/image21.svg"/><Relationship Id="rId5" Type="http://schemas.openxmlformats.org/officeDocument/2006/relationships/image" Target="../media/image9.jpeg"/><Relationship Id="rId15" Type="http://schemas.openxmlformats.org/officeDocument/2006/relationships/image" Target="../media/image1.png"/><Relationship Id="rId23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22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 175"/>
          <p:cNvSpPr/>
          <p:nvPr/>
        </p:nvSpPr>
        <p:spPr>
          <a:xfrm>
            <a:off x="262657" y="5532868"/>
            <a:ext cx="483197" cy="4831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ounded Rectangle 180"/>
          <p:cNvSpPr/>
          <p:nvPr/>
        </p:nvSpPr>
        <p:spPr>
          <a:xfrm>
            <a:off x="262657" y="6090925"/>
            <a:ext cx="483197" cy="4831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ounded Rectangle 181"/>
          <p:cNvSpPr/>
          <p:nvPr/>
        </p:nvSpPr>
        <p:spPr>
          <a:xfrm>
            <a:off x="262657" y="6645574"/>
            <a:ext cx="483197" cy="4831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ounded Rectangle 182"/>
          <p:cNvSpPr/>
          <p:nvPr/>
        </p:nvSpPr>
        <p:spPr>
          <a:xfrm>
            <a:off x="2567883" y="5532868"/>
            <a:ext cx="483197" cy="4831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ounded Rectangle 183"/>
          <p:cNvSpPr/>
          <p:nvPr/>
        </p:nvSpPr>
        <p:spPr>
          <a:xfrm>
            <a:off x="2567883" y="6090925"/>
            <a:ext cx="483197" cy="4831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ounded Rectangle 185"/>
          <p:cNvSpPr/>
          <p:nvPr/>
        </p:nvSpPr>
        <p:spPr>
          <a:xfrm>
            <a:off x="2567883" y="6645574"/>
            <a:ext cx="483197" cy="4831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0477" y="3148238"/>
            <a:ext cx="2401923" cy="3980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0" y="982774"/>
            <a:ext cx="7772400" cy="1829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E63AF16-8C19-1896-68F3-14738F431842}"/>
              </a:ext>
            </a:extLst>
          </p:cNvPr>
          <p:cNvSpPr/>
          <p:nvPr/>
        </p:nvSpPr>
        <p:spPr>
          <a:xfrm>
            <a:off x="166455" y="2840819"/>
            <a:ext cx="3876940" cy="2975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Accelerating Meaningful Employment for All</a:t>
            </a:r>
            <a:endParaRPr lang="en-IN" sz="1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-9526" y="8177506"/>
            <a:ext cx="7781926" cy="1371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19957" r="17302" b="19742"/>
          <a:stretch/>
        </p:blipFill>
        <p:spPr bwMode="auto">
          <a:xfrm>
            <a:off x="3366131" y="7403283"/>
            <a:ext cx="908666" cy="679345"/>
          </a:xfrm>
          <a:prstGeom prst="rect">
            <a:avLst/>
          </a:prstGeom>
          <a:noFill/>
        </p:spPr>
      </p:pic>
      <p:pic>
        <p:nvPicPr>
          <p:cNvPr id="113" name="Picture 1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2" b="31983"/>
          <a:stretch/>
        </p:blipFill>
        <p:spPr bwMode="auto">
          <a:xfrm>
            <a:off x="5443596" y="7514178"/>
            <a:ext cx="1264618" cy="368985"/>
          </a:xfrm>
          <a:prstGeom prst="rect">
            <a:avLst/>
          </a:prstGeom>
          <a:noFill/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222B20FD-F9C7-4989-5A79-D14CEBE4A6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18" y="7539696"/>
            <a:ext cx="873019" cy="415846"/>
          </a:xfrm>
          <a:prstGeom prst="rect">
            <a:avLst/>
          </a:prstGeom>
        </p:spPr>
      </p:pic>
      <p:pic>
        <p:nvPicPr>
          <p:cNvPr id="117" name="Picture 1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3777" r="21833" b="14528"/>
          <a:stretch/>
        </p:blipFill>
        <p:spPr bwMode="auto">
          <a:xfrm>
            <a:off x="4640824" y="7451589"/>
            <a:ext cx="523325" cy="496458"/>
          </a:xfrm>
          <a:prstGeom prst="rect">
            <a:avLst/>
          </a:prstGeom>
          <a:noFill/>
        </p:spPr>
      </p:pic>
      <p:sp>
        <p:nvSpPr>
          <p:cNvPr id="118" name="bg object 17"/>
          <p:cNvSpPr/>
          <p:nvPr/>
        </p:nvSpPr>
        <p:spPr>
          <a:xfrm>
            <a:off x="-9526" y="9552248"/>
            <a:ext cx="7781926" cy="506556"/>
          </a:xfrm>
          <a:custGeom>
            <a:avLst/>
            <a:gdLst/>
            <a:ahLst/>
            <a:cxnLst/>
            <a:rect l="l" t="t" r="r" b="b"/>
            <a:pathLst>
              <a:path w="7772400" h="763270">
                <a:moveTo>
                  <a:pt x="0" y="762864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762864"/>
                </a:lnTo>
                <a:lnTo>
                  <a:pt x="0" y="762864"/>
                </a:lnTo>
                <a:close/>
              </a:path>
            </a:pathLst>
          </a:custGeom>
          <a:solidFill>
            <a:srgbClr val="16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8"/>
          <p:cNvSpPr/>
          <p:nvPr/>
        </p:nvSpPr>
        <p:spPr>
          <a:xfrm>
            <a:off x="3583794" y="9721179"/>
            <a:ext cx="216407" cy="109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9"/>
          <p:cNvSpPr/>
          <p:nvPr/>
        </p:nvSpPr>
        <p:spPr>
          <a:xfrm>
            <a:off x="4623154" y="9721788"/>
            <a:ext cx="216001" cy="1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20"/>
          <p:cNvSpPr/>
          <p:nvPr/>
        </p:nvSpPr>
        <p:spPr>
          <a:xfrm>
            <a:off x="5413265" y="9721788"/>
            <a:ext cx="216001" cy="1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21"/>
          <p:cNvSpPr/>
          <p:nvPr/>
        </p:nvSpPr>
        <p:spPr>
          <a:xfrm>
            <a:off x="2701368" y="9721788"/>
            <a:ext cx="216001" cy="1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Rectangle 122"/>
          <p:cNvSpPr/>
          <p:nvPr/>
        </p:nvSpPr>
        <p:spPr>
          <a:xfrm>
            <a:off x="748168" y="9644983"/>
            <a:ext cx="59294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45"/>
              </a:spcBef>
            </a:pPr>
            <a:r>
              <a:rPr lang="fr-FR" sz="11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LOCATIONS:  </a:t>
            </a:r>
            <a:r>
              <a:rPr lang="fr-FR"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         |  London        |  Vadodara          |  Cork            |  </a:t>
            </a:r>
            <a:r>
              <a:rPr lang="fr-FR" sz="11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fr-FR"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50" y="9708433"/>
            <a:ext cx="189466" cy="134710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413460" y="8820040"/>
            <a:ext cx="21941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Rangam </a:t>
            </a:r>
            <a:r>
              <a:rPr lang="fr-FR" sz="1000" b="1" spc="10" dirty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fr-FR" sz="1000" b="1" spc="15" dirty="0"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fr-FR" sz="1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270 Davidson Avenue, Suite 103, Somerset, NJ 08873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092250" y="8810404"/>
            <a:ext cx="1813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Main: </a:t>
            </a:r>
            <a:r>
              <a:rPr lang="fr-FR" sz="1000" spc="5" dirty="0">
                <a:latin typeface="Arial" panose="020B0604020202020204" pitchFamily="34" charset="0"/>
                <a:cs typeface="Arial" panose="020B0604020202020204" pitchFamily="34" charset="0"/>
              </a:rPr>
              <a:t>(908) 704-8843 </a:t>
            </a:r>
          </a:p>
          <a:p>
            <a:r>
              <a:rPr lang="fr-FR"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Michael: </a:t>
            </a:r>
            <a:r>
              <a:rPr lang="fr-FR" sz="1000" spc="5" dirty="0">
                <a:latin typeface="Arial" panose="020B0604020202020204" pitchFamily="34" charset="0"/>
                <a:cs typeface="Arial" panose="020B0604020202020204" pitchFamily="34" charset="0"/>
              </a:rPr>
              <a:t>(908) 346-4793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116754" y="8505382"/>
            <a:ext cx="17012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pc="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michael@rangam.com</a:t>
            </a:r>
            <a:r>
              <a:rPr lang="fr-FR" sz="1000" spc="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133397" y="9199496"/>
            <a:ext cx="1714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spc="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https://www.rangam.com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Freeform 25"/>
          <p:cNvSpPr>
            <a:spLocks noChangeAspect="1" noEditPoints="1"/>
          </p:cNvSpPr>
          <p:nvPr/>
        </p:nvSpPr>
        <p:spPr bwMode="auto">
          <a:xfrm>
            <a:off x="314604" y="8891554"/>
            <a:ext cx="108000" cy="162643"/>
          </a:xfrm>
          <a:custGeom>
            <a:avLst/>
            <a:gdLst>
              <a:gd name="T0" fmla="*/ 371 w 741"/>
              <a:gd name="T1" fmla="*/ 0 h 1112"/>
              <a:gd name="T2" fmla="*/ 741 w 741"/>
              <a:gd name="T3" fmla="*/ 370 h 1112"/>
              <a:gd name="T4" fmla="*/ 737 w 741"/>
              <a:gd name="T5" fmla="*/ 423 h 1112"/>
              <a:gd name="T6" fmla="*/ 738 w 741"/>
              <a:gd name="T7" fmla="*/ 423 h 1112"/>
              <a:gd name="T8" fmla="*/ 737 w 741"/>
              <a:gd name="T9" fmla="*/ 423 h 1112"/>
              <a:gd name="T10" fmla="*/ 445 w 741"/>
              <a:gd name="T11" fmla="*/ 1071 h 1112"/>
              <a:gd name="T12" fmla="*/ 417 w 741"/>
              <a:gd name="T13" fmla="*/ 1101 h 1112"/>
              <a:gd name="T14" fmla="*/ 367 w 741"/>
              <a:gd name="T15" fmla="*/ 1112 h 1112"/>
              <a:gd name="T16" fmla="*/ 313 w 741"/>
              <a:gd name="T17" fmla="*/ 1099 h 1112"/>
              <a:gd name="T18" fmla="*/ 287 w 741"/>
              <a:gd name="T19" fmla="*/ 1067 h 1112"/>
              <a:gd name="T20" fmla="*/ 2 w 741"/>
              <a:gd name="T21" fmla="*/ 407 h 1112"/>
              <a:gd name="T22" fmla="*/ 2 w 741"/>
              <a:gd name="T23" fmla="*/ 406 h 1112"/>
              <a:gd name="T24" fmla="*/ 2 w 741"/>
              <a:gd name="T25" fmla="*/ 406 h 1112"/>
              <a:gd name="T26" fmla="*/ 0 w 741"/>
              <a:gd name="T27" fmla="*/ 370 h 1112"/>
              <a:gd name="T28" fmla="*/ 371 w 741"/>
              <a:gd name="T29" fmla="*/ 0 h 1112"/>
              <a:gd name="T30" fmla="*/ 371 w 741"/>
              <a:gd name="T31" fmla="*/ 196 h 1112"/>
              <a:gd name="T32" fmla="*/ 545 w 741"/>
              <a:gd name="T33" fmla="*/ 370 h 1112"/>
              <a:gd name="T34" fmla="*/ 371 w 741"/>
              <a:gd name="T35" fmla="*/ 545 h 1112"/>
              <a:gd name="T36" fmla="*/ 196 w 741"/>
              <a:gd name="T37" fmla="*/ 370 h 1112"/>
              <a:gd name="T38" fmla="*/ 371 w 741"/>
              <a:gd name="T39" fmla="*/ 196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41" h="1112">
                <a:moveTo>
                  <a:pt x="371" y="0"/>
                </a:moveTo>
                <a:cubicBezTo>
                  <a:pt x="575" y="0"/>
                  <a:pt x="741" y="166"/>
                  <a:pt x="741" y="370"/>
                </a:cubicBezTo>
                <a:cubicBezTo>
                  <a:pt x="741" y="388"/>
                  <a:pt x="740" y="406"/>
                  <a:pt x="737" y="423"/>
                </a:cubicBezTo>
                <a:lnTo>
                  <a:pt x="738" y="423"/>
                </a:lnTo>
                <a:lnTo>
                  <a:pt x="737" y="423"/>
                </a:lnTo>
                <a:cubicBezTo>
                  <a:pt x="723" y="525"/>
                  <a:pt x="500" y="948"/>
                  <a:pt x="445" y="1071"/>
                </a:cubicBezTo>
                <a:cubicBezTo>
                  <a:pt x="436" y="1091"/>
                  <a:pt x="438" y="1091"/>
                  <a:pt x="417" y="1101"/>
                </a:cubicBezTo>
                <a:cubicBezTo>
                  <a:pt x="400" y="1109"/>
                  <a:pt x="384" y="1112"/>
                  <a:pt x="367" y="1112"/>
                </a:cubicBezTo>
                <a:cubicBezTo>
                  <a:pt x="349" y="1112"/>
                  <a:pt x="331" y="1108"/>
                  <a:pt x="313" y="1099"/>
                </a:cubicBezTo>
                <a:cubicBezTo>
                  <a:pt x="292" y="1089"/>
                  <a:pt x="295" y="1087"/>
                  <a:pt x="287" y="1067"/>
                </a:cubicBezTo>
                <a:cubicBezTo>
                  <a:pt x="231" y="928"/>
                  <a:pt x="13" y="515"/>
                  <a:pt x="2" y="407"/>
                </a:cubicBezTo>
                <a:lnTo>
                  <a:pt x="2" y="406"/>
                </a:lnTo>
                <a:lnTo>
                  <a:pt x="2" y="406"/>
                </a:lnTo>
                <a:cubicBezTo>
                  <a:pt x="1" y="395"/>
                  <a:pt x="0" y="383"/>
                  <a:pt x="0" y="370"/>
                </a:cubicBezTo>
                <a:cubicBezTo>
                  <a:pt x="0" y="166"/>
                  <a:pt x="166" y="0"/>
                  <a:pt x="371" y="0"/>
                </a:cubicBezTo>
                <a:close/>
                <a:moveTo>
                  <a:pt x="371" y="196"/>
                </a:moveTo>
                <a:cubicBezTo>
                  <a:pt x="467" y="196"/>
                  <a:pt x="545" y="274"/>
                  <a:pt x="545" y="370"/>
                </a:cubicBezTo>
                <a:cubicBezTo>
                  <a:pt x="545" y="467"/>
                  <a:pt x="467" y="545"/>
                  <a:pt x="371" y="545"/>
                </a:cubicBezTo>
                <a:cubicBezTo>
                  <a:pt x="274" y="545"/>
                  <a:pt x="196" y="467"/>
                  <a:pt x="196" y="370"/>
                </a:cubicBezTo>
                <a:cubicBezTo>
                  <a:pt x="196" y="274"/>
                  <a:pt x="274" y="196"/>
                  <a:pt x="371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22"/>
          <p:cNvSpPr>
            <a:spLocks noChangeAspect="1"/>
          </p:cNvSpPr>
          <p:nvPr/>
        </p:nvSpPr>
        <p:spPr bwMode="auto">
          <a:xfrm>
            <a:off x="2864898" y="9261484"/>
            <a:ext cx="180000" cy="181878"/>
          </a:xfrm>
          <a:custGeom>
            <a:avLst/>
            <a:gdLst>
              <a:gd name="T0" fmla="*/ 438 w 844"/>
              <a:gd name="T1" fmla="*/ 21 h 853"/>
              <a:gd name="T2" fmla="*/ 456 w 844"/>
              <a:gd name="T3" fmla="*/ 39 h 853"/>
              <a:gd name="T4" fmla="*/ 482 w 844"/>
              <a:gd name="T5" fmla="*/ 38 h 853"/>
              <a:gd name="T6" fmla="*/ 508 w 844"/>
              <a:gd name="T7" fmla="*/ 52 h 853"/>
              <a:gd name="T8" fmla="*/ 499 w 844"/>
              <a:gd name="T9" fmla="*/ 71 h 853"/>
              <a:gd name="T10" fmla="*/ 485 w 844"/>
              <a:gd name="T11" fmla="*/ 86 h 853"/>
              <a:gd name="T12" fmla="*/ 434 w 844"/>
              <a:gd name="T13" fmla="*/ 118 h 853"/>
              <a:gd name="T14" fmla="*/ 360 w 844"/>
              <a:gd name="T15" fmla="*/ 197 h 853"/>
              <a:gd name="T16" fmla="*/ 233 w 844"/>
              <a:gd name="T17" fmla="*/ 272 h 853"/>
              <a:gd name="T18" fmla="*/ 282 w 844"/>
              <a:gd name="T19" fmla="*/ 269 h 853"/>
              <a:gd name="T20" fmla="*/ 374 w 844"/>
              <a:gd name="T21" fmla="*/ 349 h 853"/>
              <a:gd name="T22" fmla="*/ 467 w 844"/>
              <a:gd name="T23" fmla="*/ 339 h 853"/>
              <a:gd name="T24" fmla="*/ 529 w 844"/>
              <a:gd name="T25" fmla="*/ 347 h 853"/>
              <a:gd name="T26" fmla="*/ 666 w 844"/>
              <a:gd name="T27" fmla="*/ 454 h 853"/>
              <a:gd name="T28" fmla="*/ 685 w 844"/>
              <a:gd name="T29" fmla="*/ 516 h 853"/>
              <a:gd name="T30" fmla="*/ 629 w 844"/>
              <a:gd name="T31" fmla="*/ 608 h 853"/>
              <a:gd name="T32" fmla="*/ 595 w 844"/>
              <a:gd name="T33" fmla="*/ 644 h 853"/>
              <a:gd name="T34" fmla="*/ 559 w 844"/>
              <a:gd name="T35" fmla="*/ 683 h 853"/>
              <a:gd name="T36" fmla="*/ 457 w 844"/>
              <a:gd name="T37" fmla="*/ 778 h 853"/>
              <a:gd name="T38" fmla="*/ 410 w 844"/>
              <a:gd name="T39" fmla="*/ 728 h 853"/>
              <a:gd name="T40" fmla="*/ 420 w 844"/>
              <a:gd name="T41" fmla="*/ 593 h 853"/>
              <a:gd name="T42" fmla="*/ 352 w 844"/>
              <a:gd name="T43" fmla="*/ 480 h 853"/>
              <a:gd name="T44" fmla="*/ 362 w 844"/>
              <a:gd name="T45" fmla="*/ 382 h 853"/>
              <a:gd name="T46" fmla="*/ 325 w 844"/>
              <a:gd name="T47" fmla="*/ 336 h 853"/>
              <a:gd name="T48" fmla="*/ 235 w 844"/>
              <a:gd name="T49" fmla="*/ 299 h 853"/>
              <a:gd name="T50" fmla="*/ 161 w 844"/>
              <a:gd name="T51" fmla="*/ 246 h 853"/>
              <a:gd name="T52" fmla="*/ 176 w 844"/>
              <a:gd name="T53" fmla="*/ 78 h 853"/>
              <a:gd name="T54" fmla="*/ 0 w 844"/>
              <a:gd name="T55" fmla="*/ 399 h 853"/>
              <a:gd name="T56" fmla="*/ 239 w 844"/>
              <a:gd name="T57" fmla="*/ 798 h 853"/>
              <a:gd name="T58" fmla="*/ 631 w 844"/>
              <a:gd name="T59" fmla="*/ 781 h 853"/>
              <a:gd name="T60" fmla="*/ 750 w 844"/>
              <a:gd name="T61" fmla="*/ 677 h 853"/>
              <a:gd name="T62" fmla="*/ 826 w 844"/>
              <a:gd name="T63" fmla="*/ 525 h 853"/>
              <a:gd name="T64" fmla="*/ 817 w 844"/>
              <a:gd name="T65" fmla="*/ 277 h 853"/>
              <a:gd name="T66" fmla="*/ 786 w 844"/>
              <a:gd name="T67" fmla="*/ 293 h 853"/>
              <a:gd name="T68" fmla="*/ 804 w 844"/>
              <a:gd name="T69" fmla="*/ 371 h 853"/>
              <a:gd name="T70" fmla="*/ 749 w 844"/>
              <a:gd name="T71" fmla="*/ 173 h 853"/>
              <a:gd name="T72" fmla="*/ 700 w 844"/>
              <a:gd name="T73" fmla="*/ 106 h 853"/>
              <a:gd name="T74" fmla="*/ 433 w 844"/>
              <a:gd name="T75" fmla="*/ 0 h 853"/>
              <a:gd name="T76" fmla="*/ 443 w 844"/>
              <a:gd name="T77" fmla="*/ 2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4" h="853">
                <a:moveTo>
                  <a:pt x="443" y="2"/>
                </a:moveTo>
                <a:cubicBezTo>
                  <a:pt x="441" y="12"/>
                  <a:pt x="439" y="10"/>
                  <a:pt x="438" y="21"/>
                </a:cubicBezTo>
                <a:lnTo>
                  <a:pt x="454" y="21"/>
                </a:lnTo>
                <a:cubicBezTo>
                  <a:pt x="454" y="31"/>
                  <a:pt x="455" y="31"/>
                  <a:pt x="456" y="39"/>
                </a:cubicBezTo>
                <a:cubicBezTo>
                  <a:pt x="467" y="38"/>
                  <a:pt x="462" y="37"/>
                  <a:pt x="471" y="35"/>
                </a:cubicBezTo>
                <a:cubicBezTo>
                  <a:pt x="479" y="34"/>
                  <a:pt x="475" y="34"/>
                  <a:pt x="482" y="38"/>
                </a:cubicBezTo>
                <a:cubicBezTo>
                  <a:pt x="483" y="39"/>
                  <a:pt x="484" y="39"/>
                  <a:pt x="484" y="39"/>
                </a:cubicBezTo>
                <a:lnTo>
                  <a:pt x="508" y="52"/>
                </a:lnTo>
                <a:cubicBezTo>
                  <a:pt x="505" y="56"/>
                  <a:pt x="504" y="57"/>
                  <a:pt x="502" y="63"/>
                </a:cubicBezTo>
                <a:cubicBezTo>
                  <a:pt x="501" y="67"/>
                  <a:pt x="501" y="69"/>
                  <a:pt x="499" y="71"/>
                </a:cubicBezTo>
                <a:cubicBezTo>
                  <a:pt x="497" y="76"/>
                  <a:pt x="499" y="73"/>
                  <a:pt x="495" y="77"/>
                </a:cubicBezTo>
                <a:lnTo>
                  <a:pt x="485" y="86"/>
                </a:lnTo>
                <a:cubicBezTo>
                  <a:pt x="463" y="112"/>
                  <a:pt x="458" y="71"/>
                  <a:pt x="444" y="102"/>
                </a:cubicBezTo>
                <a:cubicBezTo>
                  <a:pt x="441" y="110"/>
                  <a:pt x="441" y="112"/>
                  <a:pt x="434" y="118"/>
                </a:cubicBezTo>
                <a:cubicBezTo>
                  <a:pt x="421" y="128"/>
                  <a:pt x="397" y="131"/>
                  <a:pt x="384" y="143"/>
                </a:cubicBezTo>
                <a:cubicBezTo>
                  <a:pt x="367" y="158"/>
                  <a:pt x="381" y="197"/>
                  <a:pt x="360" y="197"/>
                </a:cubicBezTo>
                <a:cubicBezTo>
                  <a:pt x="338" y="197"/>
                  <a:pt x="357" y="160"/>
                  <a:pt x="282" y="181"/>
                </a:cubicBezTo>
                <a:cubicBezTo>
                  <a:pt x="233" y="194"/>
                  <a:pt x="233" y="217"/>
                  <a:pt x="233" y="272"/>
                </a:cubicBezTo>
                <a:cubicBezTo>
                  <a:pt x="253" y="267"/>
                  <a:pt x="253" y="246"/>
                  <a:pt x="280" y="246"/>
                </a:cubicBezTo>
                <a:cubicBezTo>
                  <a:pt x="293" y="246"/>
                  <a:pt x="285" y="259"/>
                  <a:pt x="282" y="269"/>
                </a:cubicBezTo>
                <a:cubicBezTo>
                  <a:pt x="269" y="309"/>
                  <a:pt x="304" y="307"/>
                  <a:pt x="328" y="322"/>
                </a:cubicBezTo>
                <a:cubicBezTo>
                  <a:pt x="344" y="332"/>
                  <a:pt x="356" y="344"/>
                  <a:pt x="374" y="349"/>
                </a:cubicBezTo>
                <a:cubicBezTo>
                  <a:pt x="407" y="360"/>
                  <a:pt x="384" y="329"/>
                  <a:pt x="430" y="329"/>
                </a:cubicBezTo>
                <a:cubicBezTo>
                  <a:pt x="442" y="329"/>
                  <a:pt x="453" y="339"/>
                  <a:pt x="467" y="339"/>
                </a:cubicBezTo>
                <a:cubicBezTo>
                  <a:pt x="485" y="339"/>
                  <a:pt x="499" y="326"/>
                  <a:pt x="522" y="341"/>
                </a:cubicBezTo>
                <a:lnTo>
                  <a:pt x="529" y="347"/>
                </a:lnTo>
                <a:cubicBezTo>
                  <a:pt x="553" y="373"/>
                  <a:pt x="584" y="374"/>
                  <a:pt x="605" y="406"/>
                </a:cubicBezTo>
                <a:cubicBezTo>
                  <a:pt x="634" y="448"/>
                  <a:pt x="658" y="441"/>
                  <a:pt x="666" y="454"/>
                </a:cubicBezTo>
                <a:cubicBezTo>
                  <a:pt x="672" y="463"/>
                  <a:pt x="665" y="460"/>
                  <a:pt x="676" y="467"/>
                </a:cubicBezTo>
                <a:cubicBezTo>
                  <a:pt x="686" y="473"/>
                  <a:pt x="727" y="483"/>
                  <a:pt x="685" y="516"/>
                </a:cubicBezTo>
                <a:cubicBezTo>
                  <a:pt x="676" y="522"/>
                  <a:pt x="665" y="530"/>
                  <a:pt x="658" y="538"/>
                </a:cubicBezTo>
                <a:cubicBezTo>
                  <a:pt x="639" y="560"/>
                  <a:pt x="658" y="589"/>
                  <a:pt x="629" y="608"/>
                </a:cubicBezTo>
                <a:cubicBezTo>
                  <a:pt x="619" y="615"/>
                  <a:pt x="605" y="614"/>
                  <a:pt x="600" y="626"/>
                </a:cubicBezTo>
                <a:cubicBezTo>
                  <a:pt x="597" y="633"/>
                  <a:pt x="600" y="635"/>
                  <a:pt x="595" y="644"/>
                </a:cubicBezTo>
                <a:cubicBezTo>
                  <a:pt x="588" y="655"/>
                  <a:pt x="588" y="648"/>
                  <a:pt x="582" y="656"/>
                </a:cubicBezTo>
                <a:cubicBezTo>
                  <a:pt x="573" y="668"/>
                  <a:pt x="584" y="675"/>
                  <a:pt x="559" y="683"/>
                </a:cubicBezTo>
                <a:cubicBezTo>
                  <a:pt x="538" y="690"/>
                  <a:pt x="532" y="689"/>
                  <a:pt x="532" y="713"/>
                </a:cubicBezTo>
                <a:cubicBezTo>
                  <a:pt x="503" y="713"/>
                  <a:pt x="470" y="755"/>
                  <a:pt x="457" y="778"/>
                </a:cubicBezTo>
                <a:cubicBezTo>
                  <a:pt x="451" y="790"/>
                  <a:pt x="446" y="797"/>
                  <a:pt x="430" y="798"/>
                </a:cubicBezTo>
                <a:cubicBezTo>
                  <a:pt x="414" y="784"/>
                  <a:pt x="410" y="750"/>
                  <a:pt x="410" y="728"/>
                </a:cubicBezTo>
                <a:cubicBezTo>
                  <a:pt x="410" y="707"/>
                  <a:pt x="446" y="708"/>
                  <a:pt x="446" y="640"/>
                </a:cubicBezTo>
                <a:cubicBezTo>
                  <a:pt x="446" y="614"/>
                  <a:pt x="432" y="609"/>
                  <a:pt x="420" y="593"/>
                </a:cubicBezTo>
                <a:cubicBezTo>
                  <a:pt x="404" y="571"/>
                  <a:pt x="406" y="539"/>
                  <a:pt x="386" y="519"/>
                </a:cubicBezTo>
                <a:cubicBezTo>
                  <a:pt x="370" y="503"/>
                  <a:pt x="360" y="506"/>
                  <a:pt x="352" y="480"/>
                </a:cubicBezTo>
                <a:cubicBezTo>
                  <a:pt x="345" y="460"/>
                  <a:pt x="346" y="472"/>
                  <a:pt x="337" y="459"/>
                </a:cubicBezTo>
                <a:cubicBezTo>
                  <a:pt x="344" y="430"/>
                  <a:pt x="382" y="421"/>
                  <a:pt x="362" y="382"/>
                </a:cubicBezTo>
                <a:cubicBezTo>
                  <a:pt x="356" y="369"/>
                  <a:pt x="363" y="379"/>
                  <a:pt x="355" y="371"/>
                </a:cubicBezTo>
                <a:cubicBezTo>
                  <a:pt x="344" y="360"/>
                  <a:pt x="336" y="347"/>
                  <a:pt x="325" y="336"/>
                </a:cubicBezTo>
                <a:cubicBezTo>
                  <a:pt x="311" y="324"/>
                  <a:pt x="286" y="320"/>
                  <a:pt x="270" y="307"/>
                </a:cubicBezTo>
                <a:cubicBezTo>
                  <a:pt x="258" y="297"/>
                  <a:pt x="251" y="308"/>
                  <a:pt x="235" y="299"/>
                </a:cubicBezTo>
                <a:cubicBezTo>
                  <a:pt x="207" y="281"/>
                  <a:pt x="226" y="272"/>
                  <a:pt x="181" y="221"/>
                </a:cubicBezTo>
                <a:cubicBezTo>
                  <a:pt x="122" y="153"/>
                  <a:pt x="160" y="224"/>
                  <a:pt x="161" y="246"/>
                </a:cubicBezTo>
                <a:cubicBezTo>
                  <a:pt x="122" y="237"/>
                  <a:pt x="131" y="193"/>
                  <a:pt x="138" y="163"/>
                </a:cubicBezTo>
                <a:cubicBezTo>
                  <a:pt x="145" y="128"/>
                  <a:pt x="159" y="103"/>
                  <a:pt x="176" y="78"/>
                </a:cubicBezTo>
                <a:cubicBezTo>
                  <a:pt x="161" y="82"/>
                  <a:pt x="123" y="122"/>
                  <a:pt x="110" y="135"/>
                </a:cubicBezTo>
                <a:cubicBezTo>
                  <a:pt x="48" y="196"/>
                  <a:pt x="0" y="302"/>
                  <a:pt x="0" y="399"/>
                </a:cubicBezTo>
                <a:cubicBezTo>
                  <a:pt x="0" y="474"/>
                  <a:pt x="9" y="536"/>
                  <a:pt x="39" y="596"/>
                </a:cubicBezTo>
                <a:cubicBezTo>
                  <a:pt x="84" y="687"/>
                  <a:pt x="148" y="752"/>
                  <a:pt x="239" y="798"/>
                </a:cubicBezTo>
                <a:cubicBezTo>
                  <a:pt x="351" y="853"/>
                  <a:pt x="487" y="848"/>
                  <a:pt x="599" y="798"/>
                </a:cubicBezTo>
                <a:cubicBezTo>
                  <a:pt x="611" y="793"/>
                  <a:pt x="620" y="788"/>
                  <a:pt x="631" y="781"/>
                </a:cubicBezTo>
                <a:cubicBezTo>
                  <a:pt x="673" y="756"/>
                  <a:pt x="708" y="726"/>
                  <a:pt x="740" y="690"/>
                </a:cubicBezTo>
                <a:cubicBezTo>
                  <a:pt x="744" y="685"/>
                  <a:pt x="746" y="682"/>
                  <a:pt x="750" y="677"/>
                </a:cubicBezTo>
                <a:cubicBezTo>
                  <a:pt x="770" y="653"/>
                  <a:pt x="784" y="627"/>
                  <a:pt x="799" y="599"/>
                </a:cubicBezTo>
                <a:cubicBezTo>
                  <a:pt x="810" y="576"/>
                  <a:pt x="818" y="552"/>
                  <a:pt x="826" y="525"/>
                </a:cubicBezTo>
                <a:cubicBezTo>
                  <a:pt x="844" y="463"/>
                  <a:pt x="844" y="398"/>
                  <a:pt x="831" y="335"/>
                </a:cubicBezTo>
                <a:cubicBezTo>
                  <a:pt x="827" y="315"/>
                  <a:pt x="818" y="298"/>
                  <a:pt x="817" y="277"/>
                </a:cubicBezTo>
                <a:lnTo>
                  <a:pt x="812" y="295"/>
                </a:lnTo>
                <a:cubicBezTo>
                  <a:pt x="801" y="298"/>
                  <a:pt x="795" y="297"/>
                  <a:pt x="786" y="293"/>
                </a:cubicBezTo>
                <a:cubicBezTo>
                  <a:pt x="786" y="311"/>
                  <a:pt x="791" y="315"/>
                  <a:pt x="797" y="328"/>
                </a:cubicBezTo>
                <a:cubicBezTo>
                  <a:pt x="803" y="343"/>
                  <a:pt x="804" y="350"/>
                  <a:pt x="804" y="371"/>
                </a:cubicBezTo>
                <a:cubicBezTo>
                  <a:pt x="775" y="364"/>
                  <a:pt x="779" y="310"/>
                  <a:pt x="776" y="290"/>
                </a:cubicBezTo>
                <a:cubicBezTo>
                  <a:pt x="768" y="240"/>
                  <a:pt x="749" y="273"/>
                  <a:pt x="749" y="173"/>
                </a:cubicBezTo>
                <a:cubicBezTo>
                  <a:pt x="749" y="147"/>
                  <a:pt x="756" y="167"/>
                  <a:pt x="732" y="137"/>
                </a:cubicBezTo>
                <a:cubicBezTo>
                  <a:pt x="725" y="129"/>
                  <a:pt x="708" y="112"/>
                  <a:pt x="700" y="106"/>
                </a:cubicBezTo>
                <a:cubicBezTo>
                  <a:pt x="677" y="87"/>
                  <a:pt x="654" y="69"/>
                  <a:pt x="628" y="54"/>
                </a:cubicBezTo>
                <a:cubicBezTo>
                  <a:pt x="581" y="25"/>
                  <a:pt x="508" y="0"/>
                  <a:pt x="433" y="0"/>
                </a:cubicBezTo>
                <a:lnTo>
                  <a:pt x="436" y="2"/>
                </a:lnTo>
                <a:cubicBezTo>
                  <a:pt x="440" y="2"/>
                  <a:pt x="440" y="2"/>
                  <a:pt x="443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29"/>
          <p:cNvSpPr>
            <a:spLocks noChangeAspect="1" noEditPoints="1"/>
          </p:cNvSpPr>
          <p:nvPr/>
        </p:nvSpPr>
        <p:spPr bwMode="auto">
          <a:xfrm>
            <a:off x="2874638" y="8563477"/>
            <a:ext cx="144000" cy="148211"/>
          </a:xfrm>
          <a:custGeom>
            <a:avLst/>
            <a:gdLst>
              <a:gd name="T0" fmla="*/ 0 w 753"/>
              <a:gd name="T1" fmla="*/ 307 h 774"/>
              <a:gd name="T2" fmla="*/ 296 w 753"/>
              <a:gd name="T3" fmla="*/ 83 h 774"/>
              <a:gd name="T4" fmla="*/ 480 w 753"/>
              <a:gd name="T5" fmla="*/ 89 h 774"/>
              <a:gd name="T6" fmla="*/ 751 w 753"/>
              <a:gd name="T7" fmla="*/ 307 h 774"/>
              <a:gd name="T8" fmla="*/ 753 w 753"/>
              <a:gd name="T9" fmla="*/ 728 h 774"/>
              <a:gd name="T10" fmla="*/ 707 w 753"/>
              <a:gd name="T11" fmla="*/ 774 h 774"/>
              <a:gd name="T12" fmla="*/ 48 w 753"/>
              <a:gd name="T13" fmla="*/ 774 h 774"/>
              <a:gd name="T14" fmla="*/ 2 w 753"/>
              <a:gd name="T15" fmla="*/ 728 h 774"/>
              <a:gd name="T16" fmla="*/ 0 w 753"/>
              <a:gd name="T17" fmla="*/ 307 h 774"/>
              <a:gd name="T18" fmla="*/ 88 w 753"/>
              <a:gd name="T19" fmla="*/ 448 h 774"/>
              <a:gd name="T20" fmla="*/ 78 w 753"/>
              <a:gd name="T21" fmla="*/ 391 h 774"/>
              <a:gd name="T22" fmla="*/ 135 w 753"/>
              <a:gd name="T23" fmla="*/ 381 h 774"/>
              <a:gd name="T24" fmla="*/ 376 w 753"/>
              <a:gd name="T25" fmla="*/ 550 h 774"/>
              <a:gd name="T26" fmla="*/ 617 w 753"/>
              <a:gd name="T27" fmla="*/ 387 h 774"/>
              <a:gd name="T28" fmla="*/ 674 w 753"/>
              <a:gd name="T29" fmla="*/ 398 h 774"/>
              <a:gd name="T30" fmla="*/ 663 w 753"/>
              <a:gd name="T31" fmla="*/ 455 h 774"/>
              <a:gd name="T32" fmla="*/ 398 w 753"/>
              <a:gd name="T33" fmla="*/ 634 h 774"/>
              <a:gd name="T34" fmla="*/ 352 w 753"/>
              <a:gd name="T35" fmla="*/ 633 h 774"/>
              <a:gd name="T36" fmla="*/ 88 w 753"/>
              <a:gd name="T37" fmla="*/ 448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53" h="774">
                <a:moveTo>
                  <a:pt x="0" y="307"/>
                </a:moveTo>
                <a:cubicBezTo>
                  <a:pt x="99" y="232"/>
                  <a:pt x="197" y="158"/>
                  <a:pt x="296" y="83"/>
                </a:cubicBezTo>
                <a:cubicBezTo>
                  <a:pt x="406" y="0"/>
                  <a:pt x="371" y="1"/>
                  <a:pt x="480" y="89"/>
                </a:cubicBezTo>
                <a:lnTo>
                  <a:pt x="751" y="307"/>
                </a:lnTo>
                <a:lnTo>
                  <a:pt x="753" y="728"/>
                </a:lnTo>
                <a:cubicBezTo>
                  <a:pt x="753" y="753"/>
                  <a:pt x="733" y="774"/>
                  <a:pt x="707" y="774"/>
                </a:cubicBezTo>
                <a:lnTo>
                  <a:pt x="48" y="774"/>
                </a:lnTo>
                <a:cubicBezTo>
                  <a:pt x="23" y="774"/>
                  <a:pt x="3" y="753"/>
                  <a:pt x="2" y="728"/>
                </a:cubicBezTo>
                <a:lnTo>
                  <a:pt x="0" y="307"/>
                </a:lnTo>
                <a:close/>
                <a:moveTo>
                  <a:pt x="88" y="448"/>
                </a:moveTo>
                <a:cubicBezTo>
                  <a:pt x="70" y="435"/>
                  <a:pt x="65" y="410"/>
                  <a:pt x="78" y="391"/>
                </a:cubicBezTo>
                <a:cubicBezTo>
                  <a:pt x="91" y="373"/>
                  <a:pt x="117" y="368"/>
                  <a:pt x="135" y="381"/>
                </a:cubicBezTo>
                <a:lnTo>
                  <a:pt x="376" y="550"/>
                </a:lnTo>
                <a:lnTo>
                  <a:pt x="617" y="387"/>
                </a:lnTo>
                <a:cubicBezTo>
                  <a:pt x="636" y="374"/>
                  <a:pt x="661" y="379"/>
                  <a:pt x="674" y="398"/>
                </a:cubicBezTo>
                <a:cubicBezTo>
                  <a:pt x="687" y="417"/>
                  <a:pt x="682" y="442"/>
                  <a:pt x="663" y="455"/>
                </a:cubicBezTo>
                <a:lnTo>
                  <a:pt x="398" y="634"/>
                </a:lnTo>
                <a:cubicBezTo>
                  <a:pt x="385" y="643"/>
                  <a:pt x="366" y="643"/>
                  <a:pt x="352" y="633"/>
                </a:cubicBezTo>
                <a:lnTo>
                  <a:pt x="88" y="4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27"/>
          <p:cNvSpPr>
            <a:spLocks noChangeAspect="1"/>
          </p:cNvSpPr>
          <p:nvPr/>
        </p:nvSpPr>
        <p:spPr bwMode="auto">
          <a:xfrm>
            <a:off x="2871310" y="8880995"/>
            <a:ext cx="170769" cy="180000"/>
          </a:xfrm>
          <a:custGeom>
            <a:avLst/>
            <a:gdLst>
              <a:gd name="T0" fmla="*/ 161 w 813"/>
              <a:gd name="T1" fmla="*/ 18 h 858"/>
              <a:gd name="T2" fmla="*/ 96 w 813"/>
              <a:gd name="T3" fmla="*/ 66 h 858"/>
              <a:gd name="T4" fmla="*/ 13 w 813"/>
              <a:gd name="T5" fmla="*/ 310 h 858"/>
              <a:gd name="T6" fmla="*/ 408 w 813"/>
              <a:gd name="T7" fmla="*/ 808 h 858"/>
              <a:gd name="T8" fmla="*/ 708 w 813"/>
              <a:gd name="T9" fmla="*/ 786 h 858"/>
              <a:gd name="T10" fmla="*/ 731 w 813"/>
              <a:gd name="T11" fmla="*/ 623 h 858"/>
              <a:gd name="T12" fmla="*/ 590 w 813"/>
              <a:gd name="T13" fmla="*/ 542 h 858"/>
              <a:gd name="T14" fmla="*/ 452 w 813"/>
              <a:gd name="T15" fmla="*/ 626 h 858"/>
              <a:gd name="T16" fmla="*/ 266 w 813"/>
              <a:gd name="T17" fmla="*/ 478 h 858"/>
              <a:gd name="T18" fmla="*/ 222 w 813"/>
              <a:gd name="T19" fmla="*/ 323 h 858"/>
              <a:gd name="T20" fmla="*/ 253 w 813"/>
              <a:gd name="T21" fmla="*/ 297 h 858"/>
              <a:gd name="T22" fmla="*/ 283 w 813"/>
              <a:gd name="T23" fmla="*/ 118 h 858"/>
              <a:gd name="T24" fmla="*/ 161 w 813"/>
              <a:gd name="T25" fmla="*/ 1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3" h="858">
                <a:moveTo>
                  <a:pt x="161" y="18"/>
                </a:moveTo>
                <a:cubicBezTo>
                  <a:pt x="144" y="24"/>
                  <a:pt x="109" y="55"/>
                  <a:pt x="96" y="66"/>
                </a:cubicBezTo>
                <a:cubicBezTo>
                  <a:pt x="28" y="129"/>
                  <a:pt x="0" y="214"/>
                  <a:pt x="13" y="310"/>
                </a:cubicBezTo>
                <a:cubicBezTo>
                  <a:pt x="36" y="482"/>
                  <a:pt x="242" y="736"/>
                  <a:pt x="408" y="808"/>
                </a:cubicBezTo>
                <a:cubicBezTo>
                  <a:pt x="508" y="851"/>
                  <a:pt x="618" y="858"/>
                  <a:pt x="708" y="786"/>
                </a:cubicBezTo>
                <a:cubicBezTo>
                  <a:pt x="775" y="733"/>
                  <a:pt x="813" y="690"/>
                  <a:pt x="731" y="623"/>
                </a:cubicBezTo>
                <a:cubicBezTo>
                  <a:pt x="700" y="597"/>
                  <a:pt x="651" y="537"/>
                  <a:pt x="590" y="542"/>
                </a:cubicBezTo>
                <a:cubicBezTo>
                  <a:pt x="528" y="547"/>
                  <a:pt x="504" y="626"/>
                  <a:pt x="452" y="626"/>
                </a:cubicBezTo>
                <a:cubicBezTo>
                  <a:pt x="392" y="626"/>
                  <a:pt x="301" y="525"/>
                  <a:pt x="266" y="478"/>
                </a:cubicBezTo>
                <a:cubicBezTo>
                  <a:pt x="237" y="439"/>
                  <a:pt x="189" y="369"/>
                  <a:pt x="222" y="323"/>
                </a:cubicBezTo>
                <a:cubicBezTo>
                  <a:pt x="230" y="311"/>
                  <a:pt x="242" y="305"/>
                  <a:pt x="253" y="297"/>
                </a:cubicBezTo>
                <a:cubicBezTo>
                  <a:pt x="335" y="237"/>
                  <a:pt x="330" y="201"/>
                  <a:pt x="283" y="118"/>
                </a:cubicBezTo>
                <a:cubicBezTo>
                  <a:pt x="261" y="80"/>
                  <a:pt x="216" y="0"/>
                  <a:pt x="161" y="1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E24B6F7-F1A5-4A42-968C-055B9584F4AF}"/>
              </a:ext>
            </a:extLst>
          </p:cNvPr>
          <p:cNvSpPr/>
          <p:nvPr/>
        </p:nvSpPr>
        <p:spPr>
          <a:xfrm>
            <a:off x="5194609" y="8454723"/>
            <a:ext cx="22308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NAICS Codes:</a:t>
            </a:r>
          </a:p>
          <a:p>
            <a:endParaRPr lang="en-IN" sz="500" b="1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561320: </a:t>
            </a:r>
            <a:r>
              <a:rPr lang="en-US" sz="1000" spc="5" dirty="0">
                <a:latin typeface="Arial" panose="020B0604020202020204" pitchFamily="34" charset="0"/>
                <a:cs typeface="Arial" panose="020B0604020202020204" pitchFamily="34" charset="0"/>
              </a:rPr>
              <a:t>Temporary Services</a:t>
            </a:r>
          </a:p>
          <a:p>
            <a:r>
              <a:rPr lang="en-US"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561330: </a:t>
            </a:r>
            <a:r>
              <a:rPr lang="en-US" sz="1000" spc="5" dirty="0">
                <a:latin typeface="Arial" panose="020B0604020202020204" pitchFamily="34" charset="0"/>
                <a:cs typeface="Arial" panose="020B0604020202020204" pitchFamily="34" charset="0"/>
              </a:rPr>
              <a:t>Professional Employment </a:t>
            </a:r>
          </a:p>
          <a:p>
            <a:r>
              <a:rPr lang="en-US" sz="1000" b="1" spc="5" dirty="0">
                <a:latin typeface="Arial" panose="020B0604020202020204" pitchFamily="34" charset="0"/>
                <a:cs typeface="Arial" panose="020B0604020202020204" pitchFamily="34" charset="0"/>
              </a:rPr>
              <a:t>541214: </a:t>
            </a:r>
            <a:r>
              <a:rPr lang="en-US" sz="1000" spc="5" dirty="0">
                <a:latin typeface="Arial" panose="020B0604020202020204" pitchFamily="34" charset="0"/>
                <a:cs typeface="Arial" panose="020B0604020202020204" pitchFamily="34" charset="0"/>
              </a:rPr>
              <a:t>Payroll Services</a:t>
            </a:r>
          </a:p>
          <a:p>
            <a:r>
              <a:rPr lang="en-US" sz="10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certification: 27001:2013 </a:t>
            </a:r>
            <a:endParaRPr lang="en-IN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5007213" y="8527661"/>
            <a:ext cx="0" cy="871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628155" y="8527661"/>
            <a:ext cx="0" cy="871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bject 7">
            <a:extLst>
              <a:ext uri="{FF2B5EF4-FFF2-40B4-BE49-F238E27FC236}">
                <a16:creationId xmlns:a16="http://schemas.microsoft.com/office/drawing/2014/main" id="{0364029B-C6CB-2C6F-5DAA-375B681ED850}"/>
              </a:ext>
            </a:extLst>
          </p:cNvPr>
          <p:cNvSpPr txBox="1"/>
          <p:nvPr/>
        </p:nvSpPr>
        <p:spPr>
          <a:xfrm>
            <a:off x="6420624" y="5588151"/>
            <a:ext cx="99611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075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72%</a:t>
            </a:r>
          </a:p>
          <a:p>
            <a:pPr marL="0" marR="0" lvl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Submission to</a:t>
            </a:r>
          </a:p>
          <a:p>
            <a:pPr marL="0" marR="0" lvl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Interview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object 7">
            <a:extLst>
              <a:ext uri="{FF2B5EF4-FFF2-40B4-BE49-F238E27FC236}">
                <a16:creationId xmlns:a16="http://schemas.microsoft.com/office/drawing/2014/main" id="{A9EA09B7-946B-C3C7-7D67-C902A7B931D7}"/>
              </a:ext>
            </a:extLst>
          </p:cNvPr>
          <p:cNvSpPr txBox="1"/>
          <p:nvPr/>
        </p:nvSpPr>
        <p:spPr>
          <a:xfrm>
            <a:off x="6420624" y="6367625"/>
            <a:ext cx="1008327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075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4-12hr</a:t>
            </a:r>
          </a:p>
          <a:p>
            <a:pPr marL="12700" marR="0" lvl="0" indent="0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</a:t>
            </a:r>
          </a:p>
          <a:p>
            <a:pPr marL="12700" marR="0" lvl="0" indent="0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53" name="object 7">
            <a:extLst>
              <a:ext uri="{FF2B5EF4-FFF2-40B4-BE49-F238E27FC236}">
                <a16:creationId xmlns:a16="http://schemas.microsoft.com/office/drawing/2014/main" id="{811F9E62-8C16-FCA1-8960-1A7F0BC33B84}"/>
              </a:ext>
            </a:extLst>
          </p:cNvPr>
          <p:cNvSpPr txBox="1"/>
          <p:nvPr/>
        </p:nvSpPr>
        <p:spPr>
          <a:xfrm>
            <a:off x="6420624" y="4741555"/>
            <a:ext cx="997985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2,000+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075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Applicants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</a:p>
          <a:p>
            <a:pPr marL="12700" marR="0" lvl="0" indent="0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Database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bject 7">
            <a:extLst>
              <a:ext uri="{FF2B5EF4-FFF2-40B4-BE49-F238E27FC236}">
                <a16:creationId xmlns:a16="http://schemas.microsoft.com/office/drawing/2014/main" id="{F6CADCD4-6664-8A56-884F-188BE29196E3}"/>
              </a:ext>
            </a:extLst>
          </p:cNvPr>
          <p:cNvSpPr txBox="1"/>
          <p:nvPr/>
        </p:nvSpPr>
        <p:spPr>
          <a:xfrm>
            <a:off x="6420624" y="4039446"/>
            <a:ext cx="1011597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075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87%</a:t>
            </a:r>
          </a:p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Retention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4ED06C-D754-FDD8-F307-F8ADDF44E7FF}"/>
              </a:ext>
            </a:extLst>
          </p:cNvPr>
          <p:cNvSpPr/>
          <p:nvPr/>
        </p:nvSpPr>
        <p:spPr>
          <a:xfrm>
            <a:off x="24063" y="2039268"/>
            <a:ext cx="1776945" cy="670889"/>
          </a:xfrm>
          <a:prstGeom prst="rect">
            <a:avLst/>
          </a:prstGeom>
        </p:spPr>
        <p:txBody>
          <a:bodyPr wrap="square" numCol="1" spcCol="0" anchor="ctr">
            <a:spAutoFit/>
          </a:bodyPr>
          <a:lstStyle/>
          <a:p>
            <a:pPr marL="349200" indent="-182880">
              <a:lnSpc>
                <a:spcPct val="107000"/>
              </a:lnSpc>
              <a:buClr>
                <a:srgbClr val="E07538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</a:p>
          <a:p>
            <a:pPr marL="349200" indent="-182880">
              <a:lnSpc>
                <a:spcPct val="107000"/>
              </a:lnSpc>
              <a:buClr>
                <a:srgbClr val="E07538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 to Hire</a:t>
            </a:r>
          </a:p>
          <a:p>
            <a:pPr marL="349200" indent="-182880">
              <a:lnSpc>
                <a:spcPct val="107000"/>
              </a:lnSpc>
              <a:buClr>
                <a:srgbClr val="E07538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Hire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44ED06C-D754-FDD8-F307-F8ADDF44E7FF}"/>
              </a:ext>
            </a:extLst>
          </p:cNvPr>
          <p:cNvSpPr/>
          <p:nvPr/>
        </p:nvSpPr>
        <p:spPr>
          <a:xfrm>
            <a:off x="1597874" y="2039268"/>
            <a:ext cx="1824035" cy="670889"/>
          </a:xfrm>
          <a:prstGeom prst="rect">
            <a:avLst/>
          </a:prstGeom>
        </p:spPr>
        <p:txBody>
          <a:bodyPr wrap="square" numCol="1" spcCol="0" anchor="ctr">
            <a:spAutoFit/>
          </a:bodyPr>
          <a:lstStyle/>
          <a:p>
            <a:pPr marL="349200" indent="-182880">
              <a:lnSpc>
                <a:spcPct val="107000"/>
              </a:lnSpc>
              <a:buClr>
                <a:srgbClr val="E07538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Payroll Services</a:t>
            </a:r>
          </a:p>
          <a:p>
            <a:pPr marL="349200" indent="-182880">
              <a:lnSpc>
                <a:spcPct val="107000"/>
              </a:lnSpc>
              <a:buClr>
                <a:srgbClr val="E07538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Sourcing</a:t>
            </a:r>
          </a:p>
          <a:p>
            <a:pPr marL="349200" indent="-182880">
              <a:lnSpc>
                <a:spcPct val="107000"/>
              </a:lnSpc>
              <a:buClr>
                <a:srgbClr val="E07538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SOW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C7E0BE2-5865-2A15-C014-1A58D993C338}"/>
              </a:ext>
            </a:extLst>
          </p:cNvPr>
          <p:cNvSpPr txBox="1"/>
          <p:nvPr/>
        </p:nvSpPr>
        <p:spPr>
          <a:xfrm>
            <a:off x="2230415" y="3275762"/>
            <a:ext cx="3133969" cy="600164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r>
              <a:rPr lang="en-US" sz="11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driven all-in-one technology platform offering end-to-end recruitment assistance for faster and better results.</a:t>
            </a:r>
            <a:endParaRPr lang="en-US" sz="11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4EDD8FD-626B-4BBE-923E-D15CA3D981B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" y="3350582"/>
            <a:ext cx="1937687" cy="399250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1B58B4D7-03DE-26A2-711C-4F3C1F6160E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>
          <a:xfrm>
            <a:off x="222583" y="4089005"/>
            <a:ext cx="2081479" cy="516673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1A512187-DB6D-400D-A270-6C3308AE8B59}"/>
              </a:ext>
            </a:extLst>
          </p:cNvPr>
          <p:cNvSpPr txBox="1"/>
          <p:nvPr/>
        </p:nvSpPr>
        <p:spPr>
          <a:xfrm>
            <a:off x="2162326" y="4056181"/>
            <a:ext cx="3236726" cy="76944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Disability hiring framework offers, effective training, program solutions to attract, hire, onboard, support, and retain talent with autism, neurodivergence, and disabilities.</a:t>
            </a:r>
            <a:endParaRPr lang="en-US" sz="11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7312773-21FF-94F5-D08C-59F1D7C0E460}"/>
              </a:ext>
            </a:extLst>
          </p:cNvPr>
          <p:cNvSpPr/>
          <p:nvPr/>
        </p:nvSpPr>
        <p:spPr>
          <a:xfrm>
            <a:off x="759428" y="6759139"/>
            <a:ext cx="862801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C44DCA3-ABCE-4DAC-2B98-3D4C86BBC0B8}"/>
              </a:ext>
            </a:extLst>
          </p:cNvPr>
          <p:cNvSpPr/>
          <p:nvPr/>
        </p:nvSpPr>
        <p:spPr>
          <a:xfrm>
            <a:off x="3085954" y="6167495"/>
            <a:ext cx="17467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Administrative/Clerical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428" y="5597850"/>
            <a:ext cx="1181734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IT/Engineering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759428" y="6182812"/>
            <a:ext cx="1733167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Scientific/Pharma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E7312773-21FF-94F5-D08C-59F1D7C0E460}"/>
              </a:ext>
            </a:extLst>
          </p:cNvPr>
          <p:cNvSpPr/>
          <p:nvPr/>
        </p:nvSpPr>
        <p:spPr>
          <a:xfrm>
            <a:off x="3085954" y="5628645"/>
            <a:ext cx="1019433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Healthcare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C44DCA3-ABCE-4DAC-2B98-3D4C86BBC0B8}"/>
              </a:ext>
            </a:extLst>
          </p:cNvPr>
          <p:cNvSpPr/>
          <p:nvPr/>
        </p:nvSpPr>
        <p:spPr>
          <a:xfrm>
            <a:off x="3085954" y="6717173"/>
            <a:ext cx="1748263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Accounting/Finance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315487" y="5607456"/>
            <a:ext cx="354094" cy="349631"/>
            <a:chOff x="138113" y="5703888"/>
            <a:chExt cx="377825" cy="373063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211138" y="5741988"/>
              <a:ext cx="198438" cy="293688"/>
            </a:xfrm>
            <a:custGeom>
              <a:avLst/>
              <a:gdLst>
                <a:gd name="T0" fmla="*/ 740 w 774"/>
                <a:gd name="T1" fmla="*/ 1147 h 1147"/>
                <a:gd name="T2" fmla="*/ 566 w 774"/>
                <a:gd name="T3" fmla="*/ 900 h 1147"/>
                <a:gd name="T4" fmla="*/ 360 w 774"/>
                <a:gd name="T5" fmla="*/ 900 h 1147"/>
                <a:gd name="T6" fmla="*/ 0 w 774"/>
                <a:gd name="T7" fmla="*/ 540 h 1147"/>
                <a:gd name="T8" fmla="*/ 0 w 774"/>
                <a:gd name="T9" fmla="*/ 540 h 1147"/>
                <a:gd name="T10" fmla="*/ 360 w 774"/>
                <a:gd name="T11" fmla="*/ 179 h 1147"/>
                <a:gd name="T12" fmla="*/ 379 w 774"/>
                <a:gd name="T13" fmla="*/ 179 h 1147"/>
                <a:gd name="T14" fmla="*/ 432 w 774"/>
                <a:gd name="T15" fmla="*/ 179 h 1147"/>
                <a:gd name="T16" fmla="*/ 486 w 774"/>
                <a:gd name="T17" fmla="*/ 179 h 1147"/>
                <a:gd name="T18" fmla="*/ 569 w 774"/>
                <a:gd name="T19" fmla="*/ 179 h 1147"/>
                <a:gd name="T20" fmla="*/ 613 w 774"/>
                <a:gd name="T21" fmla="*/ 179 h 1147"/>
                <a:gd name="T22" fmla="*/ 774 w 774"/>
                <a:gd name="T2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4" h="1147">
                  <a:moveTo>
                    <a:pt x="740" y="1147"/>
                  </a:moveTo>
                  <a:lnTo>
                    <a:pt x="566" y="900"/>
                  </a:lnTo>
                  <a:lnTo>
                    <a:pt x="360" y="900"/>
                  </a:lnTo>
                  <a:cubicBezTo>
                    <a:pt x="162" y="900"/>
                    <a:pt x="0" y="738"/>
                    <a:pt x="0" y="540"/>
                  </a:cubicBezTo>
                  <a:lnTo>
                    <a:pt x="0" y="540"/>
                  </a:lnTo>
                  <a:cubicBezTo>
                    <a:pt x="0" y="341"/>
                    <a:pt x="162" y="179"/>
                    <a:pt x="360" y="179"/>
                  </a:cubicBezTo>
                  <a:lnTo>
                    <a:pt x="379" y="179"/>
                  </a:lnTo>
                  <a:moveTo>
                    <a:pt x="432" y="179"/>
                  </a:moveTo>
                  <a:lnTo>
                    <a:pt x="486" y="179"/>
                  </a:lnTo>
                  <a:moveTo>
                    <a:pt x="569" y="179"/>
                  </a:moveTo>
                  <a:lnTo>
                    <a:pt x="613" y="179"/>
                  </a:lnTo>
                  <a:lnTo>
                    <a:pt x="774" y="0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265113" y="5792788"/>
              <a:ext cx="180975" cy="173038"/>
            </a:xfrm>
            <a:custGeom>
              <a:avLst/>
              <a:gdLst>
                <a:gd name="T0" fmla="*/ 354 w 708"/>
                <a:gd name="T1" fmla="*/ 517 h 679"/>
                <a:gd name="T2" fmla="*/ 274 w 708"/>
                <a:gd name="T3" fmla="*/ 517 h 679"/>
                <a:gd name="T4" fmla="*/ 219 w 708"/>
                <a:gd name="T5" fmla="*/ 517 h 679"/>
                <a:gd name="T6" fmla="*/ 162 w 708"/>
                <a:gd name="T7" fmla="*/ 517 h 679"/>
                <a:gd name="T8" fmla="*/ 0 w 708"/>
                <a:gd name="T9" fmla="*/ 356 h 679"/>
                <a:gd name="T10" fmla="*/ 0 w 708"/>
                <a:gd name="T11" fmla="*/ 356 h 679"/>
                <a:gd name="T12" fmla="*/ 162 w 708"/>
                <a:gd name="T13" fmla="*/ 194 h 679"/>
                <a:gd name="T14" fmla="*/ 462 w 708"/>
                <a:gd name="T15" fmla="*/ 194 h 679"/>
                <a:gd name="T16" fmla="*/ 593 w 708"/>
                <a:gd name="T17" fmla="*/ 0 h 679"/>
                <a:gd name="T18" fmla="*/ 708 w 708"/>
                <a:gd name="T19" fmla="*/ 0 h 679"/>
                <a:gd name="T20" fmla="*/ 408 w 708"/>
                <a:gd name="T21" fmla="*/ 517 h 679"/>
                <a:gd name="T22" fmla="*/ 465 w 708"/>
                <a:gd name="T23" fmla="*/ 517 h 679"/>
                <a:gd name="T24" fmla="*/ 592 w 708"/>
                <a:gd name="T25" fmla="*/ 679 h 679"/>
                <a:gd name="T26" fmla="*/ 705 w 708"/>
                <a:gd name="T27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679">
                  <a:moveTo>
                    <a:pt x="354" y="517"/>
                  </a:moveTo>
                  <a:lnTo>
                    <a:pt x="274" y="517"/>
                  </a:lnTo>
                  <a:moveTo>
                    <a:pt x="219" y="517"/>
                  </a:moveTo>
                  <a:lnTo>
                    <a:pt x="162" y="517"/>
                  </a:lnTo>
                  <a:cubicBezTo>
                    <a:pt x="73" y="517"/>
                    <a:pt x="0" y="445"/>
                    <a:pt x="0" y="356"/>
                  </a:cubicBezTo>
                  <a:lnTo>
                    <a:pt x="0" y="356"/>
                  </a:lnTo>
                  <a:cubicBezTo>
                    <a:pt x="0" y="267"/>
                    <a:pt x="73" y="194"/>
                    <a:pt x="162" y="194"/>
                  </a:cubicBezTo>
                  <a:lnTo>
                    <a:pt x="462" y="194"/>
                  </a:lnTo>
                  <a:lnTo>
                    <a:pt x="593" y="0"/>
                  </a:lnTo>
                  <a:lnTo>
                    <a:pt x="708" y="0"/>
                  </a:lnTo>
                  <a:moveTo>
                    <a:pt x="408" y="517"/>
                  </a:moveTo>
                  <a:lnTo>
                    <a:pt x="465" y="517"/>
                  </a:lnTo>
                  <a:lnTo>
                    <a:pt x="592" y="679"/>
                  </a:lnTo>
                  <a:lnTo>
                    <a:pt x="705" y="679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403225" y="5703888"/>
              <a:ext cx="49213" cy="49213"/>
            </a:xfrm>
            <a:prstGeom prst="ellips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444500" y="5772150"/>
              <a:ext cx="49213" cy="50800"/>
            </a:xfrm>
            <a:prstGeom prst="ellips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388938" y="6027738"/>
              <a:ext cx="49213" cy="49213"/>
            </a:xfrm>
            <a:prstGeom prst="ellips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444500" y="5945188"/>
              <a:ext cx="49213" cy="49213"/>
            </a:xfrm>
            <a:prstGeom prst="ellips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465138" y="5856288"/>
              <a:ext cx="50800" cy="49213"/>
            </a:xfrm>
            <a:prstGeom prst="ellips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322263" y="5880100"/>
              <a:ext cx="142875" cy="0"/>
            </a:xfrm>
            <a:custGeom>
              <a:avLst/>
              <a:gdLst>
                <a:gd name="T0" fmla="*/ 562 w 562"/>
                <a:gd name="T1" fmla="*/ 0 h 1"/>
                <a:gd name="T2" fmla="*/ 244 w 562"/>
                <a:gd name="T3" fmla="*/ 0 h 1"/>
                <a:gd name="T4" fmla="*/ 189 w 562"/>
                <a:gd name="T5" fmla="*/ 0 h 1"/>
                <a:gd name="T6" fmla="*/ 137 w 562"/>
                <a:gd name="T7" fmla="*/ 0 h 1"/>
                <a:gd name="T8" fmla="*/ 53 w 562"/>
                <a:gd name="T9" fmla="*/ 0 h 1"/>
                <a:gd name="T10" fmla="*/ 0 w 56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" h="1">
                  <a:moveTo>
                    <a:pt x="562" y="0"/>
                  </a:moveTo>
                  <a:lnTo>
                    <a:pt x="244" y="0"/>
                  </a:lnTo>
                  <a:moveTo>
                    <a:pt x="189" y="0"/>
                  </a:moveTo>
                  <a:lnTo>
                    <a:pt x="137" y="0"/>
                  </a:lnTo>
                  <a:moveTo>
                    <a:pt x="53" y="0"/>
                  </a:moveTo>
                  <a:lnTo>
                    <a:pt x="0" y="1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38113" y="5718175"/>
              <a:ext cx="195263" cy="330200"/>
            </a:xfrm>
            <a:custGeom>
              <a:avLst/>
              <a:gdLst>
                <a:gd name="T0" fmla="*/ 763 w 763"/>
                <a:gd name="T1" fmla="*/ 1172 h 1290"/>
                <a:gd name="T2" fmla="*/ 763 w 763"/>
                <a:gd name="T3" fmla="*/ 1290 h 1290"/>
                <a:gd name="T4" fmla="*/ 544 w 763"/>
                <a:gd name="T5" fmla="*/ 1290 h 1290"/>
                <a:gd name="T6" fmla="*/ 544 w 763"/>
                <a:gd name="T7" fmla="*/ 1176 h 1290"/>
                <a:gd name="T8" fmla="*/ 356 w 763"/>
                <a:gd name="T9" fmla="*/ 1101 h 1290"/>
                <a:gd name="T10" fmla="*/ 272 w 763"/>
                <a:gd name="T11" fmla="*/ 1185 h 1290"/>
                <a:gd name="T12" fmla="*/ 118 w 763"/>
                <a:gd name="T13" fmla="*/ 1030 h 1290"/>
                <a:gd name="T14" fmla="*/ 198 w 763"/>
                <a:gd name="T15" fmla="*/ 949 h 1290"/>
                <a:gd name="T16" fmla="*/ 118 w 763"/>
                <a:gd name="T17" fmla="*/ 763 h 1290"/>
                <a:gd name="T18" fmla="*/ 0 w 763"/>
                <a:gd name="T19" fmla="*/ 763 h 1290"/>
                <a:gd name="T20" fmla="*/ 0 w 763"/>
                <a:gd name="T21" fmla="*/ 544 h 1290"/>
                <a:gd name="T22" fmla="*/ 114 w 763"/>
                <a:gd name="T23" fmla="*/ 544 h 1290"/>
                <a:gd name="T24" fmla="*/ 189 w 763"/>
                <a:gd name="T25" fmla="*/ 356 h 1290"/>
                <a:gd name="T26" fmla="*/ 105 w 763"/>
                <a:gd name="T27" fmla="*/ 272 h 1290"/>
                <a:gd name="T28" fmla="*/ 260 w 763"/>
                <a:gd name="T29" fmla="*/ 117 h 1290"/>
                <a:gd name="T30" fmla="*/ 341 w 763"/>
                <a:gd name="T31" fmla="*/ 198 h 1290"/>
                <a:gd name="T32" fmla="*/ 527 w 763"/>
                <a:gd name="T33" fmla="*/ 117 h 1290"/>
                <a:gd name="T34" fmla="*/ 527 w 763"/>
                <a:gd name="T35" fmla="*/ 0 h 1290"/>
                <a:gd name="T36" fmla="*/ 746 w 763"/>
                <a:gd name="T37" fmla="*/ 0 h 1290"/>
                <a:gd name="T38" fmla="*/ 746 w 763"/>
                <a:gd name="T39" fmla="*/ 1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3" h="1290">
                  <a:moveTo>
                    <a:pt x="763" y="1172"/>
                  </a:moveTo>
                  <a:lnTo>
                    <a:pt x="763" y="1290"/>
                  </a:lnTo>
                  <a:lnTo>
                    <a:pt x="544" y="1290"/>
                  </a:lnTo>
                  <a:lnTo>
                    <a:pt x="544" y="1176"/>
                  </a:lnTo>
                  <a:cubicBezTo>
                    <a:pt x="476" y="1163"/>
                    <a:pt x="412" y="1137"/>
                    <a:pt x="356" y="1101"/>
                  </a:cubicBezTo>
                  <a:lnTo>
                    <a:pt x="272" y="1185"/>
                  </a:lnTo>
                  <a:lnTo>
                    <a:pt x="118" y="1030"/>
                  </a:lnTo>
                  <a:lnTo>
                    <a:pt x="198" y="949"/>
                  </a:lnTo>
                  <a:cubicBezTo>
                    <a:pt x="161" y="894"/>
                    <a:pt x="133" y="831"/>
                    <a:pt x="118" y="763"/>
                  </a:cubicBezTo>
                  <a:lnTo>
                    <a:pt x="0" y="763"/>
                  </a:lnTo>
                  <a:lnTo>
                    <a:pt x="0" y="544"/>
                  </a:lnTo>
                  <a:lnTo>
                    <a:pt x="114" y="544"/>
                  </a:lnTo>
                  <a:cubicBezTo>
                    <a:pt x="127" y="476"/>
                    <a:pt x="153" y="412"/>
                    <a:pt x="189" y="356"/>
                  </a:cubicBezTo>
                  <a:lnTo>
                    <a:pt x="105" y="272"/>
                  </a:lnTo>
                  <a:lnTo>
                    <a:pt x="260" y="117"/>
                  </a:lnTo>
                  <a:lnTo>
                    <a:pt x="341" y="198"/>
                  </a:lnTo>
                  <a:cubicBezTo>
                    <a:pt x="396" y="160"/>
                    <a:pt x="459" y="133"/>
                    <a:pt x="527" y="117"/>
                  </a:cubicBezTo>
                  <a:lnTo>
                    <a:pt x="527" y="0"/>
                  </a:lnTo>
                  <a:lnTo>
                    <a:pt x="746" y="0"/>
                  </a:lnTo>
                  <a:lnTo>
                    <a:pt x="746" y="114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7005" y="6705958"/>
            <a:ext cx="196850" cy="361950"/>
            <a:chOff x="1290638" y="5694363"/>
            <a:chExt cx="196850" cy="361950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auto">
            <a:xfrm>
              <a:off x="1400175" y="5781675"/>
              <a:ext cx="42863" cy="42863"/>
            </a:xfrm>
            <a:prstGeom prst="ellips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1368425" y="5726113"/>
              <a:ext cx="42863" cy="42863"/>
            </a:xfrm>
            <a:prstGeom prst="ellips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1431925" y="5694363"/>
              <a:ext cx="41275" cy="42863"/>
            </a:xfrm>
            <a:prstGeom prst="ellips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1290638" y="5851525"/>
              <a:ext cx="196850" cy="204788"/>
            </a:xfrm>
            <a:custGeom>
              <a:avLst/>
              <a:gdLst>
                <a:gd name="T0" fmla="*/ 133 w 771"/>
                <a:gd name="T1" fmla="*/ 0 h 803"/>
                <a:gd name="T2" fmla="*/ 204 w 771"/>
                <a:gd name="T3" fmla="*/ 0 h 803"/>
                <a:gd name="T4" fmla="*/ 231 w 771"/>
                <a:gd name="T5" fmla="*/ 28 h 803"/>
                <a:gd name="T6" fmla="*/ 231 w 771"/>
                <a:gd name="T7" fmla="*/ 338 h 803"/>
                <a:gd name="T8" fmla="*/ 4 w 771"/>
                <a:gd name="T9" fmla="*/ 763 h 803"/>
                <a:gd name="T10" fmla="*/ 5 w 771"/>
                <a:gd name="T11" fmla="*/ 790 h 803"/>
                <a:gd name="T12" fmla="*/ 28 w 771"/>
                <a:gd name="T13" fmla="*/ 803 h 803"/>
                <a:gd name="T14" fmla="*/ 743 w 771"/>
                <a:gd name="T15" fmla="*/ 803 h 803"/>
                <a:gd name="T16" fmla="*/ 766 w 771"/>
                <a:gd name="T17" fmla="*/ 790 h 803"/>
                <a:gd name="T18" fmla="*/ 767 w 771"/>
                <a:gd name="T19" fmla="*/ 763 h 803"/>
                <a:gd name="T20" fmla="*/ 540 w 771"/>
                <a:gd name="T21" fmla="*/ 338 h 803"/>
                <a:gd name="T22" fmla="*/ 540 w 771"/>
                <a:gd name="T23" fmla="*/ 28 h 803"/>
                <a:gd name="T24" fmla="*/ 567 w 771"/>
                <a:gd name="T25" fmla="*/ 0 h 803"/>
                <a:gd name="T26" fmla="*/ 638 w 771"/>
                <a:gd name="T27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803">
                  <a:moveTo>
                    <a:pt x="133" y="0"/>
                  </a:moveTo>
                  <a:lnTo>
                    <a:pt x="204" y="0"/>
                  </a:lnTo>
                  <a:cubicBezTo>
                    <a:pt x="219" y="0"/>
                    <a:pt x="231" y="13"/>
                    <a:pt x="231" y="28"/>
                  </a:cubicBezTo>
                  <a:lnTo>
                    <a:pt x="231" y="338"/>
                  </a:lnTo>
                  <a:lnTo>
                    <a:pt x="4" y="763"/>
                  </a:lnTo>
                  <a:cubicBezTo>
                    <a:pt x="0" y="772"/>
                    <a:pt x="0" y="782"/>
                    <a:pt x="5" y="790"/>
                  </a:cubicBezTo>
                  <a:cubicBezTo>
                    <a:pt x="10" y="799"/>
                    <a:pt x="18" y="803"/>
                    <a:pt x="28" y="803"/>
                  </a:cubicBezTo>
                  <a:cubicBezTo>
                    <a:pt x="266" y="803"/>
                    <a:pt x="504" y="803"/>
                    <a:pt x="743" y="803"/>
                  </a:cubicBezTo>
                  <a:cubicBezTo>
                    <a:pt x="752" y="803"/>
                    <a:pt x="761" y="799"/>
                    <a:pt x="766" y="790"/>
                  </a:cubicBezTo>
                  <a:cubicBezTo>
                    <a:pt x="771" y="782"/>
                    <a:pt x="771" y="772"/>
                    <a:pt x="767" y="763"/>
                  </a:cubicBezTo>
                  <a:lnTo>
                    <a:pt x="540" y="338"/>
                  </a:lnTo>
                  <a:lnTo>
                    <a:pt x="540" y="28"/>
                  </a:lnTo>
                  <a:cubicBezTo>
                    <a:pt x="540" y="13"/>
                    <a:pt x="552" y="0"/>
                    <a:pt x="567" y="0"/>
                  </a:cubicBezTo>
                  <a:lnTo>
                    <a:pt x="638" y="0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1333500" y="5921375"/>
              <a:ext cx="109538" cy="111125"/>
            </a:xfrm>
            <a:custGeom>
              <a:avLst/>
              <a:gdLst>
                <a:gd name="T0" fmla="*/ 174 w 426"/>
                <a:gd name="T1" fmla="*/ 0 h 438"/>
                <a:gd name="T2" fmla="*/ 251 w 426"/>
                <a:gd name="T3" fmla="*/ 0 h 438"/>
                <a:gd name="T4" fmla="*/ 278 w 426"/>
                <a:gd name="T5" fmla="*/ 28 h 438"/>
                <a:gd name="T6" fmla="*/ 278 w 426"/>
                <a:gd name="T7" fmla="*/ 114 h 438"/>
                <a:gd name="T8" fmla="*/ 421 w 426"/>
                <a:gd name="T9" fmla="*/ 399 h 438"/>
                <a:gd name="T10" fmla="*/ 420 w 426"/>
                <a:gd name="T11" fmla="*/ 425 h 438"/>
                <a:gd name="T12" fmla="*/ 397 w 426"/>
                <a:gd name="T13" fmla="*/ 438 h 438"/>
                <a:gd name="T14" fmla="*/ 28 w 426"/>
                <a:gd name="T15" fmla="*/ 438 h 438"/>
                <a:gd name="T16" fmla="*/ 5 w 426"/>
                <a:gd name="T17" fmla="*/ 425 h 438"/>
                <a:gd name="T18" fmla="*/ 4 w 426"/>
                <a:gd name="T19" fmla="*/ 399 h 438"/>
                <a:gd name="T20" fmla="*/ 147 w 426"/>
                <a:gd name="T21" fmla="*/ 114 h 438"/>
                <a:gd name="T22" fmla="*/ 147 w 426"/>
                <a:gd name="T23" fmla="*/ 28 h 438"/>
                <a:gd name="T24" fmla="*/ 174 w 426"/>
                <a:gd name="T2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438">
                  <a:moveTo>
                    <a:pt x="174" y="0"/>
                  </a:moveTo>
                  <a:lnTo>
                    <a:pt x="251" y="0"/>
                  </a:lnTo>
                  <a:cubicBezTo>
                    <a:pt x="266" y="0"/>
                    <a:pt x="278" y="13"/>
                    <a:pt x="278" y="28"/>
                  </a:cubicBezTo>
                  <a:lnTo>
                    <a:pt x="278" y="114"/>
                  </a:lnTo>
                  <a:lnTo>
                    <a:pt x="421" y="399"/>
                  </a:lnTo>
                  <a:cubicBezTo>
                    <a:pt x="426" y="408"/>
                    <a:pt x="425" y="417"/>
                    <a:pt x="420" y="425"/>
                  </a:cubicBezTo>
                  <a:cubicBezTo>
                    <a:pt x="415" y="434"/>
                    <a:pt x="407" y="438"/>
                    <a:pt x="397" y="438"/>
                  </a:cubicBezTo>
                  <a:lnTo>
                    <a:pt x="28" y="438"/>
                  </a:lnTo>
                  <a:cubicBezTo>
                    <a:pt x="19" y="438"/>
                    <a:pt x="10" y="434"/>
                    <a:pt x="5" y="425"/>
                  </a:cubicBezTo>
                  <a:cubicBezTo>
                    <a:pt x="0" y="417"/>
                    <a:pt x="0" y="408"/>
                    <a:pt x="4" y="399"/>
                  </a:cubicBezTo>
                  <a:lnTo>
                    <a:pt x="147" y="114"/>
                  </a:lnTo>
                  <a:lnTo>
                    <a:pt x="147" y="28"/>
                  </a:lnTo>
                  <a:cubicBezTo>
                    <a:pt x="147" y="13"/>
                    <a:pt x="160" y="0"/>
                    <a:pt x="174" y="0"/>
                  </a:cubicBezTo>
                  <a:close/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647833" y="6160412"/>
            <a:ext cx="306288" cy="322674"/>
            <a:chOff x="163513" y="6316663"/>
            <a:chExt cx="365125" cy="363538"/>
          </a:xfrm>
        </p:grpSpPr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307975" y="6605588"/>
              <a:ext cx="74613" cy="74613"/>
            </a:xfrm>
            <a:prstGeom prst="rect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 noEditPoints="1"/>
            </p:cNvSpPr>
            <p:nvPr/>
          </p:nvSpPr>
          <p:spPr bwMode="auto">
            <a:xfrm>
              <a:off x="190500" y="6577013"/>
              <a:ext cx="307975" cy="69850"/>
            </a:xfrm>
            <a:custGeom>
              <a:avLst/>
              <a:gdLst>
                <a:gd name="T0" fmla="*/ 1200 w 1200"/>
                <a:gd name="T1" fmla="*/ 0 h 275"/>
                <a:gd name="T2" fmla="*/ 1200 w 1200"/>
                <a:gd name="T3" fmla="*/ 275 h 275"/>
                <a:gd name="T4" fmla="*/ 751 w 1200"/>
                <a:gd name="T5" fmla="*/ 275 h 275"/>
                <a:gd name="T6" fmla="*/ 456 w 1200"/>
                <a:gd name="T7" fmla="*/ 275 h 275"/>
                <a:gd name="T8" fmla="*/ 0 w 1200"/>
                <a:gd name="T9" fmla="*/ 275 h 275"/>
                <a:gd name="T10" fmla="*/ 0 w 1200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0" h="275">
                  <a:moveTo>
                    <a:pt x="1200" y="0"/>
                  </a:moveTo>
                  <a:lnTo>
                    <a:pt x="1200" y="275"/>
                  </a:lnTo>
                  <a:lnTo>
                    <a:pt x="751" y="275"/>
                  </a:lnTo>
                  <a:moveTo>
                    <a:pt x="456" y="275"/>
                  </a:moveTo>
                  <a:lnTo>
                    <a:pt x="0" y="275"/>
                  </a:lnTo>
                  <a:lnTo>
                    <a:pt x="0" y="0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231775" y="6530975"/>
              <a:ext cx="225425" cy="46038"/>
            </a:xfrm>
            <a:custGeom>
              <a:avLst/>
              <a:gdLst>
                <a:gd name="T0" fmla="*/ 0 w 880"/>
                <a:gd name="T1" fmla="*/ 0 h 177"/>
                <a:gd name="T2" fmla="*/ 0 w 880"/>
                <a:gd name="T3" fmla="*/ 177 h 177"/>
                <a:gd name="T4" fmla="*/ 880 w 880"/>
                <a:gd name="T5" fmla="*/ 177 h 177"/>
                <a:gd name="T6" fmla="*/ 880 w 88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0" h="177">
                  <a:moveTo>
                    <a:pt x="0" y="0"/>
                  </a:moveTo>
                  <a:lnTo>
                    <a:pt x="0" y="177"/>
                  </a:lnTo>
                  <a:lnTo>
                    <a:pt x="880" y="177"/>
                  </a:lnTo>
                  <a:lnTo>
                    <a:pt x="880" y="0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346075" y="6577013"/>
              <a:ext cx="0" cy="28575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23"/>
            <p:cNvSpPr>
              <a:spLocks noChangeArrowheads="1"/>
            </p:cNvSpPr>
            <p:nvPr/>
          </p:nvSpPr>
          <p:spPr bwMode="auto">
            <a:xfrm>
              <a:off x="200025" y="6337300"/>
              <a:ext cx="66675" cy="65088"/>
            </a:xfrm>
            <a:prstGeom prst="ellips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4"/>
            <p:cNvSpPr>
              <a:spLocks noChangeArrowheads="1"/>
            </p:cNvSpPr>
            <p:nvPr/>
          </p:nvSpPr>
          <p:spPr bwMode="auto">
            <a:xfrm>
              <a:off x="425450" y="6337300"/>
              <a:ext cx="65088" cy="65088"/>
            </a:xfrm>
            <a:prstGeom prst="ellips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auto">
            <a:xfrm>
              <a:off x="309563" y="6316663"/>
              <a:ext cx="69850" cy="69850"/>
            </a:xfrm>
            <a:prstGeom prst="ellips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63513" y="6424613"/>
              <a:ext cx="84138" cy="98425"/>
            </a:xfrm>
            <a:custGeom>
              <a:avLst/>
              <a:gdLst>
                <a:gd name="T0" fmla="*/ 331 w 331"/>
                <a:gd name="T1" fmla="*/ 0 h 387"/>
                <a:gd name="T2" fmla="*/ 143 w 331"/>
                <a:gd name="T3" fmla="*/ 0 h 387"/>
                <a:gd name="T4" fmla="*/ 0 w 331"/>
                <a:gd name="T5" fmla="*/ 142 h 387"/>
                <a:gd name="T6" fmla="*/ 0 w 331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387">
                  <a:moveTo>
                    <a:pt x="331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2"/>
                  </a:cubicBezTo>
                  <a:lnTo>
                    <a:pt x="0" y="387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444500" y="6424613"/>
              <a:ext cx="84138" cy="98425"/>
            </a:xfrm>
            <a:custGeom>
              <a:avLst/>
              <a:gdLst>
                <a:gd name="T0" fmla="*/ 0 w 331"/>
                <a:gd name="T1" fmla="*/ 0 h 387"/>
                <a:gd name="T2" fmla="*/ 188 w 331"/>
                <a:gd name="T3" fmla="*/ 0 h 387"/>
                <a:gd name="T4" fmla="*/ 331 w 331"/>
                <a:gd name="T5" fmla="*/ 142 h 387"/>
                <a:gd name="T6" fmla="*/ 331 w 331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387">
                  <a:moveTo>
                    <a:pt x="0" y="0"/>
                  </a:moveTo>
                  <a:lnTo>
                    <a:pt x="188" y="0"/>
                  </a:lnTo>
                  <a:cubicBezTo>
                    <a:pt x="267" y="0"/>
                    <a:pt x="331" y="64"/>
                    <a:pt x="331" y="142"/>
                  </a:cubicBezTo>
                  <a:lnTo>
                    <a:pt x="331" y="387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193675" y="6477000"/>
              <a:ext cx="0" cy="46038"/>
            </a:xfrm>
            <a:prstGeom prst="lin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498475" y="6477000"/>
              <a:ext cx="0" cy="46038"/>
            </a:xfrm>
            <a:prstGeom prst="lin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0"/>
            <p:cNvSpPr>
              <a:spLocks/>
            </p:cNvSpPr>
            <p:nvPr/>
          </p:nvSpPr>
          <p:spPr bwMode="auto">
            <a:xfrm>
              <a:off x="265113" y="6415088"/>
              <a:ext cx="157163" cy="107950"/>
            </a:xfrm>
            <a:custGeom>
              <a:avLst/>
              <a:gdLst>
                <a:gd name="T0" fmla="*/ 613 w 613"/>
                <a:gd name="T1" fmla="*/ 427 h 427"/>
                <a:gd name="T2" fmla="*/ 0 w 613"/>
                <a:gd name="T3" fmla="*/ 427 h 427"/>
                <a:gd name="T4" fmla="*/ 0 w 613"/>
                <a:gd name="T5" fmla="*/ 157 h 427"/>
                <a:gd name="T6" fmla="*/ 158 w 613"/>
                <a:gd name="T7" fmla="*/ 0 h 427"/>
                <a:gd name="T8" fmla="*/ 455 w 613"/>
                <a:gd name="T9" fmla="*/ 0 h 427"/>
                <a:gd name="T10" fmla="*/ 613 w 613"/>
                <a:gd name="T11" fmla="*/ 157 h 427"/>
                <a:gd name="T12" fmla="*/ 613 w 613"/>
                <a:gd name="T13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427">
                  <a:moveTo>
                    <a:pt x="613" y="427"/>
                  </a:moveTo>
                  <a:lnTo>
                    <a:pt x="0" y="427"/>
                  </a:lnTo>
                  <a:lnTo>
                    <a:pt x="0" y="157"/>
                  </a:lnTo>
                  <a:cubicBezTo>
                    <a:pt x="0" y="71"/>
                    <a:pt x="71" y="0"/>
                    <a:pt x="158" y="0"/>
                  </a:cubicBezTo>
                  <a:lnTo>
                    <a:pt x="455" y="0"/>
                  </a:lnTo>
                  <a:cubicBezTo>
                    <a:pt x="542" y="0"/>
                    <a:pt x="613" y="71"/>
                    <a:pt x="613" y="157"/>
                  </a:cubicBezTo>
                  <a:lnTo>
                    <a:pt x="613" y="427"/>
                  </a:lnTo>
                  <a:close/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300038" y="6469063"/>
              <a:ext cx="0" cy="53975"/>
            </a:xfrm>
            <a:prstGeom prst="lin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388938" y="6469063"/>
              <a:ext cx="0" cy="53975"/>
            </a:xfrm>
            <a:prstGeom prst="lin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9855" y="6130687"/>
            <a:ext cx="339726" cy="365125"/>
            <a:chOff x="714375" y="5694363"/>
            <a:chExt cx="339726" cy="365125"/>
          </a:xfrm>
        </p:grpSpPr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714375" y="5819775"/>
              <a:ext cx="184150" cy="239713"/>
            </a:xfrm>
            <a:custGeom>
              <a:avLst/>
              <a:gdLst>
                <a:gd name="T0" fmla="*/ 158 w 719"/>
                <a:gd name="T1" fmla="*/ 0 h 936"/>
                <a:gd name="T2" fmla="*/ 233 w 719"/>
                <a:gd name="T3" fmla="*/ 0 h 936"/>
                <a:gd name="T4" fmla="*/ 233 w 719"/>
                <a:gd name="T5" fmla="*/ 240 h 936"/>
                <a:gd name="T6" fmla="*/ 0 w 719"/>
                <a:gd name="T7" fmla="*/ 576 h 936"/>
                <a:gd name="T8" fmla="*/ 360 w 719"/>
                <a:gd name="T9" fmla="*/ 936 h 936"/>
                <a:gd name="T10" fmla="*/ 719 w 719"/>
                <a:gd name="T11" fmla="*/ 576 h 936"/>
                <a:gd name="T12" fmla="*/ 486 w 719"/>
                <a:gd name="T13" fmla="*/ 240 h 936"/>
                <a:gd name="T14" fmla="*/ 486 w 719"/>
                <a:gd name="T15" fmla="*/ 0 h 936"/>
                <a:gd name="T16" fmla="*/ 561 w 719"/>
                <a:gd name="T1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936">
                  <a:moveTo>
                    <a:pt x="158" y="0"/>
                  </a:moveTo>
                  <a:lnTo>
                    <a:pt x="233" y="0"/>
                  </a:lnTo>
                  <a:lnTo>
                    <a:pt x="233" y="240"/>
                  </a:lnTo>
                  <a:cubicBezTo>
                    <a:pt x="93" y="293"/>
                    <a:pt x="0" y="427"/>
                    <a:pt x="0" y="576"/>
                  </a:cubicBezTo>
                  <a:cubicBezTo>
                    <a:pt x="0" y="775"/>
                    <a:pt x="161" y="936"/>
                    <a:pt x="360" y="936"/>
                  </a:cubicBezTo>
                  <a:cubicBezTo>
                    <a:pt x="558" y="936"/>
                    <a:pt x="719" y="775"/>
                    <a:pt x="719" y="576"/>
                  </a:cubicBezTo>
                  <a:cubicBezTo>
                    <a:pt x="719" y="427"/>
                    <a:pt x="626" y="293"/>
                    <a:pt x="486" y="240"/>
                  </a:cubicBezTo>
                  <a:lnTo>
                    <a:pt x="486" y="0"/>
                  </a:lnTo>
                  <a:lnTo>
                    <a:pt x="561" y="0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>
              <a:off x="714375" y="5967413"/>
              <a:ext cx="184150" cy="0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811213" y="5694363"/>
              <a:ext cx="242888" cy="223838"/>
            </a:xfrm>
            <a:custGeom>
              <a:avLst/>
              <a:gdLst>
                <a:gd name="T0" fmla="*/ 81 w 948"/>
                <a:gd name="T1" fmla="*/ 212 h 874"/>
                <a:gd name="T2" fmla="*/ 0 w 948"/>
                <a:gd name="T3" fmla="*/ 298 h 874"/>
                <a:gd name="T4" fmla="*/ 169 w 948"/>
                <a:gd name="T5" fmla="*/ 323 h 874"/>
                <a:gd name="T6" fmla="*/ 724 w 948"/>
                <a:gd name="T7" fmla="*/ 874 h 874"/>
                <a:gd name="T8" fmla="*/ 948 w 948"/>
                <a:gd name="T9" fmla="*/ 645 h 874"/>
                <a:gd name="T10" fmla="*/ 299 w 948"/>
                <a:gd name="T11" fmla="*/ 0 h 874"/>
                <a:gd name="T12" fmla="*/ 250 w 948"/>
                <a:gd name="T13" fmla="*/ 51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874">
                  <a:moveTo>
                    <a:pt x="81" y="212"/>
                  </a:moveTo>
                  <a:lnTo>
                    <a:pt x="0" y="298"/>
                  </a:lnTo>
                  <a:lnTo>
                    <a:pt x="169" y="323"/>
                  </a:lnTo>
                  <a:lnTo>
                    <a:pt x="724" y="874"/>
                  </a:lnTo>
                  <a:lnTo>
                    <a:pt x="948" y="645"/>
                  </a:lnTo>
                  <a:lnTo>
                    <a:pt x="299" y="0"/>
                  </a:lnTo>
                  <a:lnTo>
                    <a:pt x="250" y="51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36"/>
            <p:cNvSpPr>
              <a:spLocks noChangeShapeType="1"/>
            </p:cNvSpPr>
            <p:nvPr/>
          </p:nvSpPr>
          <p:spPr bwMode="auto">
            <a:xfrm>
              <a:off x="873125" y="5795963"/>
              <a:ext cx="117475" cy="0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7"/>
            <p:cNvSpPr>
              <a:spLocks noChangeShapeType="1"/>
            </p:cNvSpPr>
            <p:nvPr/>
          </p:nvSpPr>
          <p:spPr bwMode="auto">
            <a:xfrm flipV="1">
              <a:off x="928688" y="5826125"/>
              <a:ext cx="22225" cy="22225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V="1">
              <a:off x="957263" y="5857875"/>
              <a:ext cx="22225" cy="20638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636114" y="5579895"/>
            <a:ext cx="363538" cy="363537"/>
            <a:chOff x="700088" y="6307138"/>
            <a:chExt cx="363538" cy="363537"/>
          </a:xfrm>
        </p:grpSpPr>
        <p:sp>
          <p:nvSpPr>
            <p:cNvPr id="80" name="Rectangle 39"/>
            <p:cNvSpPr>
              <a:spLocks noChangeArrowheads="1"/>
            </p:cNvSpPr>
            <p:nvPr/>
          </p:nvSpPr>
          <p:spPr bwMode="auto">
            <a:xfrm>
              <a:off x="781050" y="6619875"/>
              <a:ext cx="88900" cy="50800"/>
            </a:xfrm>
            <a:prstGeom prst="rect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700088" y="6405563"/>
              <a:ext cx="87313" cy="214313"/>
            </a:xfrm>
            <a:custGeom>
              <a:avLst/>
              <a:gdLst>
                <a:gd name="T0" fmla="*/ 344 w 344"/>
                <a:gd name="T1" fmla="*/ 838 h 838"/>
                <a:gd name="T2" fmla="*/ 344 w 344"/>
                <a:gd name="T3" fmla="*/ 784 h 838"/>
                <a:gd name="T4" fmla="*/ 299 w 344"/>
                <a:gd name="T5" fmla="*/ 681 h 838"/>
                <a:gd name="T6" fmla="*/ 157 w 344"/>
                <a:gd name="T7" fmla="*/ 546 h 838"/>
                <a:gd name="T8" fmla="*/ 117 w 344"/>
                <a:gd name="T9" fmla="*/ 480 h 838"/>
                <a:gd name="T10" fmla="*/ 10 w 344"/>
                <a:gd name="T11" fmla="*/ 91 h 838"/>
                <a:gd name="T12" fmla="*/ 53 w 344"/>
                <a:gd name="T13" fmla="*/ 9 h 838"/>
                <a:gd name="T14" fmla="*/ 63 w 344"/>
                <a:gd name="T15" fmla="*/ 6 h 838"/>
                <a:gd name="T16" fmla="*/ 115 w 344"/>
                <a:gd name="T17" fmla="*/ 9 h 838"/>
                <a:gd name="T18" fmla="*/ 149 w 344"/>
                <a:gd name="T19" fmla="*/ 49 h 838"/>
                <a:gd name="T20" fmla="*/ 232 w 344"/>
                <a:gd name="T21" fmla="*/ 30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838">
                  <a:moveTo>
                    <a:pt x="344" y="838"/>
                  </a:moveTo>
                  <a:lnTo>
                    <a:pt x="344" y="784"/>
                  </a:lnTo>
                  <a:cubicBezTo>
                    <a:pt x="344" y="743"/>
                    <a:pt x="329" y="708"/>
                    <a:pt x="299" y="681"/>
                  </a:cubicBezTo>
                  <a:lnTo>
                    <a:pt x="157" y="546"/>
                  </a:lnTo>
                  <a:cubicBezTo>
                    <a:pt x="137" y="527"/>
                    <a:pt x="125" y="506"/>
                    <a:pt x="117" y="480"/>
                  </a:cubicBezTo>
                  <a:lnTo>
                    <a:pt x="10" y="91"/>
                  </a:lnTo>
                  <a:cubicBezTo>
                    <a:pt x="0" y="56"/>
                    <a:pt x="19" y="21"/>
                    <a:pt x="53" y="9"/>
                  </a:cubicBezTo>
                  <a:lnTo>
                    <a:pt x="63" y="6"/>
                  </a:lnTo>
                  <a:cubicBezTo>
                    <a:pt x="81" y="0"/>
                    <a:pt x="98" y="1"/>
                    <a:pt x="115" y="9"/>
                  </a:cubicBezTo>
                  <a:cubicBezTo>
                    <a:pt x="132" y="18"/>
                    <a:pt x="143" y="31"/>
                    <a:pt x="149" y="49"/>
                  </a:cubicBezTo>
                  <a:lnTo>
                    <a:pt x="232" y="309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747713" y="6477000"/>
              <a:ext cx="115888" cy="142875"/>
            </a:xfrm>
            <a:custGeom>
              <a:avLst/>
              <a:gdLst>
                <a:gd name="T0" fmla="*/ 214 w 456"/>
                <a:gd name="T1" fmla="*/ 226 h 563"/>
                <a:gd name="T2" fmla="*/ 58 w 456"/>
                <a:gd name="T3" fmla="*/ 138 h 563"/>
                <a:gd name="T4" fmla="*/ 80 w 456"/>
                <a:gd name="T5" fmla="*/ 5 h 563"/>
                <a:gd name="T6" fmla="*/ 131 w 456"/>
                <a:gd name="T7" fmla="*/ 12 h 563"/>
                <a:gd name="T8" fmla="*/ 348 w 456"/>
                <a:gd name="T9" fmla="*/ 138 h 563"/>
                <a:gd name="T10" fmla="*/ 456 w 456"/>
                <a:gd name="T11" fmla="*/ 325 h 563"/>
                <a:gd name="T12" fmla="*/ 456 w 456"/>
                <a:gd name="T13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563">
                  <a:moveTo>
                    <a:pt x="214" y="226"/>
                  </a:moveTo>
                  <a:lnTo>
                    <a:pt x="58" y="138"/>
                  </a:lnTo>
                  <a:cubicBezTo>
                    <a:pt x="0" y="106"/>
                    <a:pt x="25" y="19"/>
                    <a:pt x="80" y="5"/>
                  </a:cubicBezTo>
                  <a:cubicBezTo>
                    <a:pt x="98" y="0"/>
                    <a:pt x="115" y="2"/>
                    <a:pt x="131" y="12"/>
                  </a:cubicBezTo>
                  <a:lnTo>
                    <a:pt x="348" y="138"/>
                  </a:lnTo>
                  <a:cubicBezTo>
                    <a:pt x="417" y="178"/>
                    <a:pt x="456" y="246"/>
                    <a:pt x="456" y="325"/>
                  </a:cubicBezTo>
                  <a:lnTo>
                    <a:pt x="456" y="563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2"/>
            <p:cNvSpPr>
              <a:spLocks/>
            </p:cNvSpPr>
            <p:nvPr/>
          </p:nvSpPr>
          <p:spPr bwMode="auto">
            <a:xfrm>
              <a:off x="714375" y="6380163"/>
              <a:ext cx="63500" cy="96838"/>
            </a:xfrm>
            <a:custGeom>
              <a:avLst/>
              <a:gdLst>
                <a:gd name="T0" fmla="*/ 11 w 249"/>
                <a:gd name="T1" fmla="*/ 103 h 377"/>
                <a:gd name="T2" fmla="*/ 9 w 249"/>
                <a:gd name="T3" fmla="*/ 95 h 377"/>
                <a:gd name="T4" fmla="*/ 55 w 249"/>
                <a:gd name="T5" fmla="*/ 13 h 377"/>
                <a:gd name="T6" fmla="*/ 64 w 249"/>
                <a:gd name="T7" fmla="*/ 11 h 377"/>
                <a:gd name="T8" fmla="*/ 147 w 249"/>
                <a:gd name="T9" fmla="*/ 55 h 377"/>
                <a:gd name="T10" fmla="*/ 249 w 249"/>
                <a:gd name="T11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377">
                  <a:moveTo>
                    <a:pt x="11" y="103"/>
                  </a:moveTo>
                  <a:lnTo>
                    <a:pt x="9" y="95"/>
                  </a:lnTo>
                  <a:cubicBezTo>
                    <a:pt x="0" y="60"/>
                    <a:pt x="20" y="24"/>
                    <a:pt x="55" y="13"/>
                  </a:cubicBezTo>
                  <a:lnTo>
                    <a:pt x="64" y="11"/>
                  </a:lnTo>
                  <a:cubicBezTo>
                    <a:pt x="99" y="0"/>
                    <a:pt x="136" y="20"/>
                    <a:pt x="147" y="55"/>
                  </a:cubicBezTo>
                  <a:lnTo>
                    <a:pt x="249" y="377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3"/>
            <p:cNvSpPr>
              <a:spLocks noChangeArrowheads="1"/>
            </p:cNvSpPr>
            <p:nvPr/>
          </p:nvSpPr>
          <p:spPr bwMode="auto">
            <a:xfrm>
              <a:off x="893763" y="6619875"/>
              <a:ext cx="88900" cy="50800"/>
            </a:xfrm>
            <a:prstGeom prst="rect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976313" y="6405563"/>
              <a:ext cx="87313" cy="214313"/>
            </a:xfrm>
            <a:custGeom>
              <a:avLst/>
              <a:gdLst>
                <a:gd name="T0" fmla="*/ 0 w 344"/>
                <a:gd name="T1" fmla="*/ 838 h 838"/>
                <a:gd name="T2" fmla="*/ 0 w 344"/>
                <a:gd name="T3" fmla="*/ 784 h 838"/>
                <a:gd name="T4" fmla="*/ 45 w 344"/>
                <a:gd name="T5" fmla="*/ 681 h 838"/>
                <a:gd name="T6" fmla="*/ 187 w 344"/>
                <a:gd name="T7" fmla="*/ 546 h 838"/>
                <a:gd name="T8" fmla="*/ 227 w 344"/>
                <a:gd name="T9" fmla="*/ 480 h 838"/>
                <a:gd name="T10" fmla="*/ 334 w 344"/>
                <a:gd name="T11" fmla="*/ 91 h 838"/>
                <a:gd name="T12" fmla="*/ 291 w 344"/>
                <a:gd name="T13" fmla="*/ 9 h 838"/>
                <a:gd name="T14" fmla="*/ 281 w 344"/>
                <a:gd name="T15" fmla="*/ 6 h 838"/>
                <a:gd name="T16" fmla="*/ 229 w 344"/>
                <a:gd name="T17" fmla="*/ 9 h 838"/>
                <a:gd name="T18" fmla="*/ 195 w 344"/>
                <a:gd name="T19" fmla="*/ 49 h 838"/>
                <a:gd name="T20" fmla="*/ 113 w 344"/>
                <a:gd name="T21" fmla="*/ 30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838">
                  <a:moveTo>
                    <a:pt x="0" y="838"/>
                  </a:moveTo>
                  <a:lnTo>
                    <a:pt x="0" y="784"/>
                  </a:lnTo>
                  <a:cubicBezTo>
                    <a:pt x="0" y="743"/>
                    <a:pt x="15" y="708"/>
                    <a:pt x="45" y="681"/>
                  </a:cubicBezTo>
                  <a:lnTo>
                    <a:pt x="187" y="546"/>
                  </a:lnTo>
                  <a:cubicBezTo>
                    <a:pt x="207" y="527"/>
                    <a:pt x="219" y="506"/>
                    <a:pt x="227" y="480"/>
                  </a:cubicBezTo>
                  <a:lnTo>
                    <a:pt x="334" y="91"/>
                  </a:lnTo>
                  <a:cubicBezTo>
                    <a:pt x="344" y="56"/>
                    <a:pt x="325" y="21"/>
                    <a:pt x="291" y="9"/>
                  </a:cubicBezTo>
                  <a:lnTo>
                    <a:pt x="281" y="6"/>
                  </a:lnTo>
                  <a:cubicBezTo>
                    <a:pt x="263" y="0"/>
                    <a:pt x="246" y="1"/>
                    <a:pt x="229" y="9"/>
                  </a:cubicBezTo>
                  <a:cubicBezTo>
                    <a:pt x="212" y="18"/>
                    <a:pt x="201" y="31"/>
                    <a:pt x="195" y="49"/>
                  </a:cubicBezTo>
                  <a:lnTo>
                    <a:pt x="113" y="309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900113" y="6477000"/>
              <a:ext cx="115888" cy="142875"/>
            </a:xfrm>
            <a:custGeom>
              <a:avLst/>
              <a:gdLst>
                <a:gd name="T0" fmla="*/ 242 w 456"/>
                <a:gd name="T1" fmla="*/ 226 h 563"/>
                <a:gd name="T2" fmla="*/ 399 w 456"/>
                <a:gd name="T3" fmla="*/ 138 h 563"/>
                <a:gd name="T4" fmla="*/ 376 w 456"/>
                <a:gd name="T5" fmla="*/ 5 h 563"/>
                <a:gd name="T6" fmla="*/ 325 w 456"/>
                <a:gd name="T7" fmla="*/ 12 h 563"/>
                <a:gd name="T8" fmla="*/ 108 w 456"/>
                <a:gd name="T9" fmla="*/ 138 h 563"/>
                <a:gd name="T10" fmla="*/ 0 w 456"/>
                <a:gd name="T11" fmla="*/ 325 h 563"/>
                <a:gd name="T12" fmla="*/ 0 w 456"/>
                <a:gd name="T13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563">
                  <a:moveTo>
                    <a:pt x="242" y="226"/>
                  </a:moveTo>
                  <a:lnTo>
                    <a:pt x="399" y="138"/>
                  </a:lnTo>
                  <a:cubicBezTo>
                    <a:pt x="456" y="106"/>
                    <a:pt x="431" y="19"/>
                    <a:pt x="376" y="5"/>
                  </a:cubicBezTo>
                  <a:cubicBezTo>
                    <a:pt x="358" y="0"/>
                    <a:pt x="341" y="2"/>
                    <a:pt x="325" y="12"/>
                  </a:cubicBezTo>
                  <a:lnTo>
                    <a:pt x="108" y="138"/>
                  </a:lnTo>
                  <a:cubicBezTo>
                    <a:pt x="40" y="178"/>
                    <a:pt x="0" y="246"/>
                    <a:pt x="0" y="325"/>
                  </a:cubicBezTo>
                  <a:lnTo>
                    <a:pt x="0" y="563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6"/>
            <p:cNvSpPr>
              <a:spLocks/>
            </p:cNvSpPr>
            <p:nvPr/>
          </p:nvSpPr>
          <p:spPr bwMode="auto">
            <a:xfrm>
              <a:off x="985838" y="6380163"/>
              <a:ext cx="63500" cy="96838"/>
            </a:xfrm>
            <a:custGeom>
              <a:avLst/>
              <a:gdLst>
                <a:gd name="T0" fmla="*/ 238 w 249"/>
                <a:gd name="T1" fmla="*/ 103 h 377"/>
                <a:gd name="T2" fmla="*/ 240 w 249"/>
                <a:gd name="T3" fmla="*/ 95 h 377"/>
                <a:gd name="T4" fmla="*/ 194 w 249"/>
                <a:gd name="T5" fmla="*/ 13 h 377"/>
                <a:gd name="T6" fmla="*/ 185 w 249"/>
                <a:gd name="T7" fmla="*/ 11 h 377"/>
                <a:gd name="T8" fmla="*/ 102 w 249"/>
                <a:gd name="T9" fmla="*/ 55 h 377"/>
                <a:gd name="T10" fmla="*/ 0 w 249"/>
                <a:gd name="T11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377">
                  <a:moveTo>
                    <a:pt x="238" y="103"/>
                  </a:moveTo>
                  <a:lnTo>
                    <a:pt x="240" y="95"/>
                  </a:lnTo>
                  <a:cubicBezTo>
                    <a:pt x="249" y="60"/>
                    <a:pt x="229" y="24"/>
                    <a:pt x="194" y="13"/>
                  </a:cubicBezTo>
                  <a:lnTo>
                    <a:pt x="185" y="11"/>
                  </a:lnTo>
                  <a:cubicBezTo>
                    <a:pt x="150" y="0"/>
                    <a:pt x="113" y="20"/>
                    <a:pt x="102" y="55"/>
                  </a:cubicBezTo>
                  <a:lnTo>
                    <a:pt x="0" y="377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7"/>
            <p:cNvSpPr>
              <a:spLocks/>
            </p:cNvSpPr>
            <p:nvPr/>
          </p:nvSpPr>
          <p:spPr bwMode="auto">
            <a:xfrm>
              <a:off x="781050" y="6307138"/>
              <a:ext cx="204788" cy="177800"/>
            </a:xfrm>
            <a:custGeom>
              <a:avLst/>
              <a:gdLst>
                <a:gd name="T0" fmla="*/ 77 w 805"/>
                <a:gd name="T1" fmla="*/ 79 h 697"/>
                <a:gd name="T2" fmla="*/ 77 w 805"/>
                <a:gd name="T3" fmla="*/ 79 h 697"/>
                <a:gd name="T4" fmla="*/ 357 w 805"/>
                <a:gd name="T5" fmla="*/ 79 h 697"/>
                <a:gd name="T6" fmla="*/ 402 w 805"/>
                <a:gd name="T7" fmla="*/ 125 h 697"/>
                <a:gd name="T8" fmla="*/ 447 w 805"/>
                <a:gd name="T9" fmla="*/ 79 h 697"/>
                <a:gd name="T10" fmla="*/ 727 w 805"/>
                <a:gd name="T11" fmla="*/ 79 h 697"/>
                <a:gd name="T12" fmla="*/ 727 w 805"/>
                <a:gd name="T13" fmla="*/ 79 h 697"/>
                <a:gd name="T14" fmla="*/ 727 w 805"/>
                <a:gd name="T15" fmla="*/ 365 h 697"/>
                <a:gd name="T16" fmla="*/ 683 w 805"/>
                <a:gd name="T17" fmla="*/ 411 h 697"/>
                <a:gd name="T18" fmla="*/ 402 w 805"/>
                <a:gd name="T19" fmla="*/ 697 h 697"/>
                <a:gd name="T20" fmla="*/ 122 w 805"/>
                <a:gd name="T21" fmla="*/ 411 h 697"/>
                <a:gd name="T22" fmla="*/ 122 w 805"/>
                <a:gd name="T23" fmla="*/ 411 h 697"/>
                <a:gd name="T24" fmla="*/ 77 w 805"/>
                <a:gd name="T25" fmla="*/ 365 h 697"/>
                <a:gd name="T26" fmla="*/ 77 w 805"/>
                <a:gd name="T27" fmla="*/ 79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697">
                  <a:moveTo>
                    <a:pt x="77" y="79"/>
                  </a:moveTo>
                  <a:lnTo>
                    <a:pt x="77" y="79"/>
                  </a:lnTo>
                  <a:cubicBezTo>
                    <a:pt x="154" y="0"/>
                    <a:pt x="280" y="0"/>
                    <a:pt x="357" y="79"/>
                  </a:cubicBezTo>
                  <a:lnTo>
                    <a:pt x="402" y="125"/>
                  </a:lnTo>
                  <a:lnTo>
                    <a:pt x="447" y="79"/>
                  </a:lnTo>
                  <a:cubicBezTo>
                    <a:pt x="524" y="0"/>
                    <a:pt x="650" y="0"/>
                    <a:pt x="727" y="79"/>
                  </a:cubicBezTo>
                  <a:lnTo>
                    <a:pt x="727" y="79"/>
                  </a:lnTo>
                  <a:cubicBezTo>
                    <a:pt x="805" y="158"/>
                    <a:pt x="805" y="286"/>
                    <a:pt x="727" y="365"/>
                  </a:cubicBezTo>
                  <a:lnTo>
                    <a:pt x="683" y="411"/>
                  </a:lnTo>
                  <a:lnTo>
                    <a:pt x="402" y="697"/>
                  </a:lnTo>
                  <a:lnTo>
                    <a:pt x="122" y="411"/>
                  </a:lnTo>
                  <a:lnTo>
                    <a:pt x="122" y="411"/>
                  </a:lnTo>
                  <a:lnTo>
                    <a:pt x="77" y="365"/>
                  </a:lnTo>
                  <a:cubicBezTo>
                    <a:pt x="0" y="286"/>
                    <a:pt x="0" y="158"/>
                    <a:pt x="77" y="79"/>
                  </a:cubicBezTo>
                  <a:close/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8"/>
            <p:cNvSpPr>
              <a:spLocks noChangeShapeType="1"/>
            </p:cNvSpPr>
            <p:nvPr/>
          </p:nvSpPr>
          <p:spPr bwMode="auto">
            <a:xfrm>
              <a:off x="882650" y="6361113"/>
              <a:ext cx="0" cy="63500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9"/>
            <p:cNvSpPr>
              <a:spLocks noChangeShapeType="1"/>
            </p:cNvSpPr>
            <p:nvPr/>
          </p:nvSpPr>
          <p:spPr bwMode="auto">
            <a:xfrm flipH="1">
              <a:off x="850900" y="6392863"/>
              <a:ext cx="63500" cy="0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649212" y="6690790"/>
            <a:ext cx="314325" cy="352425"/>
            <a:chOff x="4871952" y="7143805"/>
            <a:chExt cx="314325" cy="352425"/>
          </a:xfrm>
        </p:grpSpPr>
        <p:sp>
          <p:nvSpPr>
            <p:cNvPr id="93" name="Freeform 50"/>
            <p:cNvSpPr>
              <a:spLocks/>
            </p:cNvSpPr>
            <p:nvPr/>
          </p:nvSpPr>
          <p:spPr bwMode="auto">
            <a:xfrm>
              <a:off x="4871952" y="7161267"/>
              <a:ext cx="314325" cy="149225"/>
            </a:xfrm>
            <a:custGeom>
              <a:avLst/>
              <a:gdLst>
                <a:gd name="T0" fmla="*/ 1229 w 1229"/>
                <a:gd name="T1" fmla="*/ 583 h 586"/>
                <a:gd name="T2" fmla="*/ 1077 w 1229"/>
                <a:gd name="T3" fmla="*/ 502 h 586"/>
                <a:gd name="T4" fmla="*/ 923 w 1229"/>
                <a:gd name="T5" fmla="*/ 586 h 586"/>
                <a:gd name="T6" fmla="*/ 769 w 1229"/>
                <a:gd name="T7" fmla="*/ 502 h 586"/>
                <a:gd name="T8" fmla="*/ 615 w 1229"/>
                <a:gd name="T9" fmla="*/ 586 h 586"/>
                <a:gd name="T10" fmla="*/ 460 w 1229"/>
                <a:gd name="T11" fmla="*/ 502 h 586"/>
                <a:gd name="T12" fmla="*/ 306 w 1229"/>
                <a:gd name="T13" fmla="*/ 586 h 586"/>
                <a:gd name="T14" fmla="*/ 152 w 1229"/>
                <a:gd name="T15" fmla="*/ 502 h 586"/>
                <a:gd name="T16" fmla="*/ 0 w 1229"/>
                <a:gd name="T17" fmla="*/ 581 h 586"/>
                <a:gd name="T18" fmla="*/ 615 w 1229"/>
                <a:gd name="T19" fmla="*/ 0 h 586"/>
                <a:gd name="T20" fmla="*/ 1229 w 1229"/>
                <a:gd name="T21" fmla="*/ 5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9" h="586">
                  <a:moveTo>
                    <a:pt x="1229" y="583"/>
                  </a:moveTo>
                  <a:cubicBezTo>
                    <a:pt x="1197" y="533"/>
                    <a:pt x="1139" y="502"/>
                    <a:pt x="1077" y="502"/>
                  </a:cubicBezTo>
                  <a:cubicBezTo>
                    <a:pt x="1013" y="502"/>
                    <a:pt x="955" y="534"/>
                    <a:pt x="923" y="586"/>
                  </a:cubicBezTo>
                  <a:cubicBezTo>
                    <a:pt x="891" y="534"/>
                    <a:pt x="832" y="502"/>
                    <a:pt x="769" y="502"/>
                  </a:cubicBezTo>
                  <a:cubicBezTo>
                    <a:pt x="705" y="502"/>
                    <a:pt x="646" y="534"/>
                    <a:pt x="615" y="586"/>
                  </a:cubicBezTo>
                  <a:cubicBezTo>
                    <a:pt x="583" y="534"/>
                    <a:pt x="524" y="502"/>
                    <a:pt x="460" y="502"/>
                  </a:cubicBezTo>
                  <a:cubicBezTo>
                    <a:pt x="397" y="502"/>
                    <a:pt x="338" y="534"/>
                    <a:pt x="306" y="586"/>
                  </a:cubicBezTo>
                  <a:cubicBezTo>
                    <a:pt x="274" y="534"/>
                    <a:pt x="216" y="502"/>
                    <a:pt x="152" y="502"/>
                  </a:cubicBezTo>
                  <a:cubicBezTo>
                    <a:pt x="91" y="502"/>
                    <a:pt x="33" y="532"/>
                    <a:pt x="0" y="581"/>
                  </a:cubicBezTo>
                  <a:cubicBezTo>
                    <a:pt x="21" y="255"/>
                    <a:pt x="289" y="0"/>
                    <a:pt x="615" y="0"/>
                  </a:cubicBezTo>
                  <a:cubicBezTo>
                    <a:pt x="939" y="0"/>
                    <a:pt x="1207" y="257"/>
                    <a:pt x="1229" y="583"/>
                  </a:cubicBezTo>
                  <a:close/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1"/>
            <p:cNvSpPr>
              <a:spLocks/>
            </p:cNvSpPr>
            <p:nvPr/>
          </p:nvSpPr>
          <p:spPr bwMode="auto">
            <a:xfrm>
              <a:off x="5029115" y="7143805"/>
              <a:ext cx="68263" cy="350838"/>
            </a:xfrm>
            <a:custGeom>
              <a:avLst/>
              <a:gdLst>
                <a:gd name="T0" fmla="*/ 265 w 265"/>
                <a:gd name="T1" fmla="*/ 1240 h 1372"/>
                <a:gd name="T2" fmla="*/ 133 w 265"/>
                <a:gd name="T3" fmla="*/ 1372 h 1372"/>
                <a:gd name="T4" fmla="*/ 133 w 265"/>
                <a:gd name="T5" fmla="*/ 1372 h 1372"/>
                <a:gd name="T6" fmla="*/ 0 w 265"/>
                <a:gd name="T7" fmla="*/ 1240 h 1372"/>
                <a:gd name="T8" fmla="*/ 0 w 265"/>
                <a:gd name="T9" fmla="*/ 0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372">
                  <a:moveTo>
                    <a:pt x="265" y="1240"/>
                  </a:moveTo>
                  <a:cubicBezTo>
                    <a:pt x="265" y="1313"/>
                    <a:pt x="206" y="1372"/>
                    <a:pt x="133" y="1372"/>
                  </a:cubicBezTo>
                  <a:lnTo>
                    <a:pt x="133" y="1372"/>
                  </a:lnTo>
                  <a:cubicBezTo>
                    <a:pt x="60" y="1372"/>
                    <a:pt x="0" y="1313"/>
                    <a:pt x="0" y="1240"/>
                  </a:cubicBezTo>
                  <a:lnTo>
                    <a:pt x="0" y="0"/>
                  </a:ln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2"/>
            <p:cNvSpPr>
              <a:spLocks/>
            </p:cNvSpPr>
            <p:nvPr/>
          </p:nvSpPr>
          <p:spPr bwMode="auto">
            <a:xfrm>
              <a:off x="4951327" y="7161267"/>
              <a:ext cx="77788" cy="149225"/>
            </a:xfrm>
            <a:custGeom>
              <a:avLst/>
              <a:gdLst>
                <a:gd name="T0" fmla="*/ 0 w 309"/>
                <a:gd name="T1" fmla="*/ 586 h 586"/>
                <a:gd name="T2" fmla="*/ 309 w 309"/>
                <a:gd name="T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9" h="586">
                  <a:moveTo>
                    <a:pt x="0" y="586"/>
                  </a:moveTo>
                  <a:cubicBezTo>
                    <a:pt x="10" y="256"/>
                    <a:pt x="100" y="42"/>
                    <a:pt x="309" y="0"/>
                  </a:cubicBez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3"/>
            <p:cNvSpPr>
              <a:spLocks/>
            </p:cNvSpPr>
            <p:nvPr/>
          </p:nvSpPr>
          <p:spPr bwMode="auto">
            <a:xfrm>
              <a:off x="5029115" y="7161267"/>
              <a:ext cx="79375" cy="149225"/>
            </a:xfrm>
            <a:custGeom>
              <a:avLst/>
              <a:gdLst>
                <a:gd name="T0" fmla="*/ 309 w 309"/>
                <a:gd name="T1" fmla="*/ 586 h 586"/>
                <a:gd name="T2" fmla="*/ 0 w 309"/>
                <a:gd name="T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9" h="586">
                  <a:moveTo>
                    <a:pt x="309" y="586"/>
                  </a:moveTo>
                  <a:cubicBezTo>
                    <a:pt x="299" y="256"/>
                    <a:pt x="209" y="42"/>
                    <a:pt x="0" y="0"/>
                  </a:cubicBez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54"/>
            <p:cNvSpPr>
              <a:spLocks noChangeArrowheads="1"/>
            </p:cNvSpPr>
            <p:nvPr/>
          </p:nvSpPr>
          <p:spPr bwMode="auto">
            <a:xfrm>
              <a:off x="4996572" y="7321606"/>
              <a:ext cx="7938" cy="9525"/>
            </a:xfrm>
            <a:prstGeom prst="rect">
              <a:avLst/>
            </a:prstGeom>
            <a:solidFill>
              <a:srgbClr val="221F1F"/>
            </a:solidFill>
            <a:ln w="17145">
              <a:solidFill>
                <a:srgbClr val="16395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5"/>
            <p:cNvSpPr>
              <a:spLocks noChangeArrowheads="1"/>
            </p:cNvSpPr>
            <p:nvPr/>
          </p:nvSpPr>
          <p:spPr bwMode="auto">
            <a:xfrm>
              <a:off x="4996572" y="7353355"/>
              <a:ext cx="7938" cy="9525"/>
            </a:xfrm>
            <a:prstGeom prst="rect">
              <a:avLst/>
            </a:prstGeom>
            <a:solidFill>
              <a:srgbClr val="221F1F"/>
            </a:solidFill>
            <a:ln w="17145">
              <a:solidFill>
                <a:srgbClr val="16395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6"/>
            <p:cNvSpPr>
              <a:spLocks noChangeArrowheads="1"/>
            </p:cNvSpPr>
            <p:nvPr/>
          </p:nvSpPr>
          <p:spPr bwMode="auto">
            <a:xfrm>
              <a:off x="4996572" y="7386691"/>
              <a:ext cx="7938" cy="7938"/>
            </a:xfrm>
            <a:prstGeom prst="rect">
              <a:avLst/>
            </a:prstGeom>
            <a:solidFill>
              <a:srgbClr val="221F1F"/>
            </a:solidFill>
            <a:ln w="17145">
              <a:solidFill>
                <a:srgbClr val="16395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57"/>
            <p:cNvSpPr>
              <a:spLocks noChangeArrowheads="1"/>
            </p:cNvSpPr>
            <p:nvPr/>
          </p:nvSpPr>
          <p:spPr bwMode="auto">
            <a:xfrm>
              <a:off x="5053720" y="7321606"/>
              <a:ext cx="9525" cy="9525"/>
            </a:xfrm>
            <a:prstGeom prst="rect">
              <a:avLst/>
            </a:prstGeom>
            <a:solidFill>
              <a:srgbClr val="221F1F"/>
            </a:solidFill>
            <a:ln w="17145">
              <a:solidFill>
                <a:srgbClr val="16395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8"/>
            <p:cNvSpPr>
              <a:spLocks noChangeArrowheads="1"/>
            </p:cNvSpPr>
            <p:nvPr/>
          </p:nvSpPr>
          <p:spPr bwMode="auto">
            <a:xfrm>
              <a:off x="5053720" y="7353355"/>
              <a:ext cx="9525" cy="9525"/>
            </a:xfrm>
            <a:prstGeom prst="rect">
              <a:avLst/>
            </a:prstGeom>
            <a:solidFill>
              <a:srgbClr val="221F1F"/>
            </a:solidFill>
            <a:ln w="17145">
              <a:solidFill>
                <a:srgbClr val="16395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59"/>
            <p:cNvSpPr>
              <a:spLocks noChangeArrowheads="1"/>
            </p:cNvSpPr>
            <p:nvPr/>
          </p:nvSpPr>
          <p:spPr bwMode="auto">
            <a:xfrm>
              <a:off x="5053720" y="7386691"/>
              <a:ext cx="9525" cy="7938"/>
            </a:xfrm>
            <a:prstGeom prst="rect">
              <a:avLst/>
            </a:prstGeom>
            <a:solidFill>
              <a:srgbClr val="221F1F"/>
            </a:solidFill>
            <a:ln w="17145">
              <a:solidFill>
                <a:srgbClr val="16395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60"/>
            <p:cNvSpPr>
              <a:spLocks noChangeShapeType="1"/>
            </p:cNvSpPr>
            <p:nvPr/>
          </p:nvSpPr>
          <p:spPr bwMode="auto">
            <a:xfrm flipV="1">
              <a:off x="4951327" y="7467655"/>
              <a:ext cx="0" cy="7938"/>
            </a:xfrm>
            <a:prstGeom prst="lin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61"/>
            <p:cNvSpPr>
              <a:spLocks noChangeShapeType="1"/>
            </p:cNvSpPr>
            <p:nvPr/>
          </p:nvSpPr>
          <p:spPr bwMode="auto">
            <a:xfrm flipV="1">
              <a:off x="4951327" y="7404155"/>
              <a:ext cx="0" cy="9525"/>
            </a:xfrm>
            <a:prstGeom prst="lin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auto">
            <a:xfrm>
              <a:off x="4938627" y="7413680"/>
              <a:ext cx="26988" cy="53975"/>
            </a:xfrm>
            <a:custGeom>
              <a:avLst/>
              <a:gdLst>
                <a:gd name="T0" fmla="*/ 105 w 105"/>
                <a:gd name="T1" fmla="*/ 53 h 210"/>
                <a:gd name="T2" fmla="*/ 52 w 105"/>
                <a:gd name="T3" fmla="*/ 0 h 210"/>
                <a:gd name="T4" fmla="*/ 0 w 105"/>
                <a:gd name="T5" fmla="*/ 53 h 210"/>
                <a:gd name="T6" fmla="*/ 52 w 105"/>
                <a:gd name="T7" fmla="*/ 105 h 210"/>
                <a:gd name="T8" fmla="*/ 105 w 105"/>
                <a:gd name="T9" fmla="*/ 158 h 210"/>
                <a:gd name="T10" fmla="*/ 52 w 105"/>
                <a:gd name="T11" fmla="*/ 210 h 210"/>
                <a:gd name="T12" fmla="*/ 0 w 105"/>
                <a:gd name="T13" fmla="*/ 15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10">
                  <a:moveTo>
                    <a:pt x="105" y="53"/>
                  </a:moveTo>
                  <a:cubicBezTo>
                    <a:pt x="105" y="24"/>
                    <a:pt x="81" y="0"/>
                    <a:pt x="52" y="0"/>
                  </a:cubicBez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5" y="129"/>
                    <a:pt x="105" y="158"/>
                  </a:cubicBezTo>
                  <a:cubicBezTo>
                    <a:pt x="105" y="187"/>
                    <a:pt x="81" y="210"/>
                    <a:pt x="52" y="210"/>
                  </a:cubicBezTo>
                  <a:cubicBezTo>
                    <a:pt x="23" y="210"/>
                    <a:pt x="0" y="187"/>
                    <a:pt x="0" y="158"/>
                  </a:cubicBezTo>
                </a:path>
              </a:pathLst>
            </a:cu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63"/>
            <p:cNvSpPr>
              <a:spLocks noChangeArrowheads="1"/>
            </p:cNvSpPr>
            <p:nvPr/>
          </p:nvSpPr>
          <p:spPr bwMode="auto">
            <a:xfrm>
              <a:off x="4895765" y="7385105"/>
              <a:ext cx="112713" cy="111125"/>
            </a:xfrm>
            <a:prstGeom prst="ellipse">
              <a:avLst/>
            </a:prstGeom>
            <a:noFill/>
            <a:ln w="17145" cap="rnd">
              <a:solidFill>
                <a:srgbClr val="1639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4"/>
            <p:cNvSpPr>
              <a:spLocks/>
            </p:cNvSpPr>
            <p:nvPr/>
          </p:nvSpPr>
          <p:spPr bwMode="auto">
            <a:xfrm>
              <a:off x="5054515" y="7334305"/>
              <a:ext cx="120650" cy="161925"/>
            </a:xfrm>
            <a:custGeom>
              <a:avLst/>
              <a:gdLst>
                <a:gd name="T0" fmla="*/ 36 w 471"/>
                <a:gd name="T1" fmla="*/ 547 h 632"/>
                <a:gd name="T2" fmla="*/ 196 w 471"/>
                <a:gd name="T3" fmla="*/ 152 h 632"/>
                <a:gd name="T4" fmla="*/ 144 w 471"/>
                <a:gd name="T5" fmla="*/ 56 h 632"/>
                <a:gd name="T6" fmla="*/ 184 w 471"/>
                <a:gd name="T7" fmla="*/ 0 h 632"/>
                <a:gd name="T8" fmla="*/ 249 w 471"/>
                <a:gd name="T9" fmla="*/ 22 h 632"/>
                <a:gd name="T10" fmla="*/ 314 w 471"/>
                <a:gd name="T11" fmla="*/ 0 h 632"/>
                <a:gd name="T12" fmla="*/ 354 w 471"/>
                <a:gd name="T13" fmla="*/ 56 h 632"/>
                <a:gd name="T14" fmla="*/ 301 w 471"/>
                <a:gd name="T15" fmla="*/ 152 h 632"/>
                <a:gd name="T16" fmla="*/ 465 w 471"/>
                <a:gd name="T17" fmla="*/ 446 h 632"/>
                <a:gd name="T18" fmla="*/ 352 w 471"/>
                <a:gd name="T19" fmla="*/ 632 h 632"/>
                <a:gd name="T20" fmla="*/ 180 w 471"/>
                <a:gd name="T21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632">
                  <a:moveTo>
                    <a:pt x="36" y="547"/>
                  </a:moveTo>
                  <a:cubicBezTo>
                    <a:pt x="0" y="273"/>
                    <a:pt x="228" y="249"/>
                    <a:pt x="196" y="152"/>
                  </a:cubicBezTo>
                  <a:cubicBezTo>
                    <a:pt x="179" y="120"/>
                    <a:pt x="162" y="88"/>
                    <a:pt x="144" y="56"/>
                  </a:cubicBezTo>
                  <a:cubicBezTo>
                    <a:pt x="157" y="37"/>
                    <a:pt x="171" y="19"/>
                    <a:pt x="184" y="0"/>
                  </a:cubicBezTo>
                  <a:cubicBezTo>
                    <a:pt x="206" y="7"/>
                    <a:pt x="227" y="15"/>
                    <a:pt x="249" y="22"/>
                  </a:cubicBezTo>
                  <a:cubicBezTo>
                    <a:pt x="270" y="15"/>
                    <a:pt x="292" y="7"/>
                    <a:pt x="314" y="0"/>
                  </a:cubicBezTo>
                  <a:cubicBezTo>
                    <a:pt x="327" y="19"/>
                    <a:pt x="340" y="37"/>
                    <a:pt x="354" y="56"/>
                  </a:cubicBezTo>
                  <a:cubicBezTo>
                    <a:pt x="336" y="88"/>
                    <a:pt x="319" y="120"/>
                    <a:pt x="301" y="152"/>
                  </a:cubicBezTo>
                  <a:cubicBezTo>
                    <a:pt x="274" y="235"/>
                    <a:pt x="455" y="266"/>
                    <a:pt x="465" y="446"/>
                  </a:cubicBezTo>
                  <a:cubicBezTo>
                    <a:pt x="471" y="551"/>
                    <a:pt x="447" y="612"/>
                    <a:pt x="352" y="632"/>
                  </a:cubicBezTo>
                  <a:lnTo>
                    <a:pt x="180" y="632"/>
                  </a:lnTo>
                </a:path>
              </a:pathLst>
            </a:cu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65"/>
            <p:cNvSpPr>
              <a:spLocks noChangeShapeType="1"/>
            </p:cNvSpPr>
            <p:nvPr/>
          </p:nvSpPr>
          <p:spPr bwMode="auto">
            <a:xfrm>
              <a:off x="5089440" y="7373992"/>
              <a:ext cx="57150" cy="0"/>
            </a:xfrm>
            <a:prstGeom prst="line">
              <a:avLst/>
            </a:prstGeom>
            <a:noFill/>
            <a:ln w="17145" cap="flat">
              <a:solidFill>
                <a:srgbClr val="1639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3396" y="1104430"/>
            <a:ext cx="3987123" cy="91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E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a minority-, woman-, and disability-owned total talent management firm.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Through our diverse talent network of qualified applicants, we provide multiple workforce solutions including:</a:t>
            </a:r>
          </a:p>
        </p:txBody>
      </p:sp>
      <p:sp>
        <p:nvSpPr>
          <p:cNvPr id="164" name="bg object 17">
            <a:extLst>
              <a:ext uri="{FF2B5EF4-FFF2-40B4-BE49-F238E27FC236}">
                <a16:creationId xmlns:a16="http://schemas.microsoft.com/office/drawing/2014/main" id="{6E88A499-B561-45CE-92AC-78EEE05E708B}"/>
              </a:ext>
            </a:extLst>
          </p:cNvPr>
          <p:cNvSpPr/>
          <p:nvPr/>
        </p:nvSpPr>
        <p:spPr>
          <a:xfrm>
            <a:off x="-9526" y="0"/>
            <a:ext cx="7781926" cy="723899"/>
          </a:xfrm>
          <a:custGeom>
            <a:avLst/>
            <a:gdLst/>
            <a:ahLst/>
            <a:cxnLst/>
            <a:rect l="l" t="t" r="r" b="b"/>
            <a:pathLst>
              <a:path w="7772400" h="763270">
                <a:moveTo>
                  <a:pt x="0" y="762864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762864"/>
                </a:lnTo>
                <a:lnTo>
                  <a:pt x="0" y="762864"/>
                </a:lnTo>
                <a:close/>
              </a:path>
            </a:pathLst>
          </a:custGeom>
          <a:solidFill>
            <a:srgbClr val="16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214E0080-940D-4AC9-AD3A-FFB390190D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74" y="69517"/>
            <a:ext cx="2041987" cy="597527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8DA4763C-2EDF-4E7E-BCD1-C03DBFC1545A}"/>
              </a:ext>
            </a:extLst>
          </p:cNvPr>
          <p:cNvSpPr/>
          <p:nvPr/>
        </p:nvSpPr>
        <p:spPr>
          <a:xfrm>
            <a:off x="-56995" y="172441"/>
            <a:ext cx="4635775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CAPABILITIES STATEMENT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F5761CEB-E7BB-469D-93ED-8CAEF69F8F8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4"/>
          <a:stretch/>
        </p:blipFill>
        <p:spPr>
          <a:xfrm>
            <a:off x="4250249" y="863867"/>
            <a:ext cx="3528171" cy="21440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09822" y="3273698"/>
            <a:ext cx="1421223" cy="382451"/>
          </a:xfrm>
          <a:prstGeom prst="roundRect">
            <a:avLst/>
          </a:prstGeom>
          <a:solidFill>
            <a:srgbClr val="16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20812" y="3988849"/>
            <a:ext cx="630428" cy="6304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ounded Rectangle 166"/>
          <p:cNvSpPr/>
          <p:nvPr/>
        </p:nvSpPr>
        <p:spPr>
          <a:xfrm>
            <a:off x="5620812" y="4760297"/>
            <a:ext cx="630428" cy="6304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ounded Rectangle 167"/>
          <p:cNvSpPr/>
          <p:nvPr/>
        </p:nvSpPr>
        <p:spPr>
          <a:xfrm>
            <a:off x="5620812" y="5520661"/>
            <a:ext cx="630428" cy="6304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ounded Rectangle 170"/>
          <p:cNvSpPr/>
          <p:nvPr/>
        </p:nvSpPr>
        <p:spPr>
          <a:xfrm>
            <a:off x="5620812" y="6267495"/>
            <a:ext cx="630428" cy="6304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6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bject 3">
            <a:extLst>
              <a:ext uri="{FF2B5EF4-FFF2-40B4-BE49-F238E27FC236}">
                <a16:creationId xmlns:a16="http://schemas.microsoft.com/office/drawing/2014/main" id="{F49D2F06-8B95-CA62-7728-F00963AC2681}"/>
              </a:ext>
            </a:extLst>
          </p:cNvPr>
          <p:cNvSpPr txBox="1"/>
          <p:nvPr/>
        </p:nvSpPr>
        <p:spPr>
          <a:xfrm>
            <a:off x="5933048" y="3311035"/>
            <a:ext cx="774770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2700" marR="0" lvl="0" indent="0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5689612" y="4075463"/>
            <a:ext cx="457200" cy="457200"/>
            <a:chOff x="4623518" y="5840572"/>
            <a:chExt cx="553792" cy="528034"/>
          </a:xfrm>
        </p:grpSpPr>
        <p:pic>
          <p:nvPicPr>
            <p:cNvPr id="158" name="Graphic 149" descr="Arrow circle outline">
              <a:extLst>
                <a:ext uri="{FF2B5EF4-FFF2-40B4-BE49-F238E27FC236}">
                  <a16:creationId xmlns:a16="http://schemas.microsoft.com/office/drawing/2014/main" id="{6AD6126C-8E93-3608-90B8-E514F4371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11740" t="15538" r="14783" b="14403"/>
            <a:stretch/>
          </p:blipFill>
          <p:spPr>
            <a:xfrm>
              <a:off x="4623518" y="5840572"/>
              <a:ext cx="553792" cy="528034"/>
            </a:xfrm>
            <a:prstGeom prst="rect">
              <a:avLst/>
            </a:prstGeom>
          </p:spPr>
        </p:pic>
        <p:pic>
          <p:nvPicPr>
            <p:cNvPr id="159" name="Graphic 35" descr="User with solid fill">
              <a:extLst>
                <a:ext uri="{FF2B5EF4-FFF2-40B4-BE49-F238E27FC236}">
                  <a16:creationId xmlns:a16="http://schemas.microsoft.com/office/drawing/2014/main" id="{64070224-1059-5F10-A72E-84FC7BE80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717806" y="5851476"/>
              <a:ext cx="422813" cy="411496"/>
            </a:xfrm>
            <a:prstGeom prst="rect">
              <a:avLst/>
            </a:prstGeom>
          </p:spPr>
        </p:pic>
      </p:grpSp>
      <p:pic>
        <p:nvPicPr>
          <p:cNvPr id="150" name="Graphic 46" descr="Questions with solid fill">
            <a:extLst>
              <a:ext uri="{FF2B5EF4-FFF2-40B4-BE49-F238E27FC236}">
                <a16:creationId xmlns:a16="http://schemas.microsoft.com/office/drawing/2014/main" id="{3745DBB9-779B-4599-1C79-62861195F96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694439" y="5611650"/>
            <a:ext cx="457200" cy="444964"/>
          </a:xfrm>
          <a:prstGeom prst="rect">
            <a:avLst/>
          </a:prstGeom>
        </p:spPr>
      </p:pic>
      <p:pic>
        <p:nvPicPr>
          <p:cNvPr id="156" name="Graphic 32" descr="Future with solid fill">
            <a:extLst>
              <a:ext uri="{FF2B5EF4-FFF2-40B4-BE49-F238E27FC236}">
                <a16:creationId xmlns:a16="http://schemas.microsoft.com/office/drawing/2014/main" id="{8E7F9511-5B18-1162-C339-B78D2A539A7B}"/>
              </a:ext>
            </a:extLst>
          </p:cNvPr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5689612" y="6379752"/>
            <a:ext cx="457200" cy="457200"/>
          </a:xfrm>
          <a:prstGeom prst="rect">
            <a:avLst/>
          </a:prstGeom>
        </p:spPr>
      </p:pic>
      <p:pic>
        <p:nvPicPr>
          <p:cNvPr id="154" name="Graphic 36" descr="Ui Ux with solid fill">
            <a:extLst>
              <a:ext uri="{FF2B5EF4-FFF2-40B4-BE49-F238E27FC236}">
                <a16:creationId xmlns:a16="http://schemas.microsoft.com/office/drawing/2014/main" id="{63980BE0-67D9-1F4B-6849-DD82873072E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5694439" y="4874729"/>
            <a:ext cx="457200" cy="444965"/>
          </a:xfrm>
          <a:prstGeom prst="rect">
            <a:avLst/>
          </a:prstGeom>
        </p:spPr>
      </p:pic>
      <p:sp>
        <p:nvSpPr>
          <p:cNvPr id="175" name="Rounded Rectangle 174"/>
          <p:cNvSpPr/>
          <p:nvPr/>
        </p:nvSpPr>
        <p:spPr>
          <a:xfrm>
            <a:off x="266700" y="4978876"/>
            <a:ext cx="1421223" cy="382451"/>
          </a:xfrm>
          <a:prstGeom prst="roundRect">
            <a:avLst/>
          </a:prstGeom>
          <a:solidFill>
            <a:srgbClr val="16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6ED83E9-96F6-6E85-68F2-295F191A090A}"/>
              </a:ext>
            </a:extLst>
          </p:cNvPr>
          <p:cNvSpPr/>
          <p:nvPr/>
        </p:nvSpPr>
        <p:spPr>
          <a:xfrm>
            <a:off x="429867" y="4978741"/>
            <a:ext cx="1035483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Industries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266701" y="8344465"/>
            <a:ext cx="2037362" cy="382451"/>
          </a:xfrm>
          <a:prstGeom prst="roundRect">
            <a:avLst/>
          </a:prstGeom>
          <a:solidFill>
            <a:srgbClr val="16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4345" y="8378700"/>
            <a:ext cx="2009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Information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266702" y="7605300"/>
            <a:ext cx="1421222" cy="382451"/>
          </a:xfrm>
          <a:prstGeom prst="roundRect">
            <a:avLst/>
          </a:prstGeom>
          <a:solidFill>
            <a:srgbClr val="16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94345" y="7639535"/>
            <a:ext cx="2009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Certifications</a:t>
            </a:r>
          </a:p>
        </p:txBody>
      </p:sp>
    </p:spTree>
    <p:extLst>
      <p:ext uri="{BB962C8B-B14F-4D97-AF65-F5344CB8AC3E}">
        <p14:creationId xmlns:p14="http://schemas.microsoft.com/office/powerpoint/2010/main" val="22969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820373" y="6127442"/>
            <a:ext cx="4162490" cy="382451"/>
          </a:xfrm>
          <a:prstGeom prst="roundRect">
            <a:avLst/>
          </a:prstGeom>
          <a:solidFill>
            <a:srgbClr val="16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820373" y="809495"/>
            <a:ext cx="4162490" cy="382451"/>
          </a:xfrm>
          <a:prstGeom prst="roundRect">
            <a:avLst/>
          </a:prstGeom>
          <a:solidFill>
            <a:srgbClr val="16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02022" y="5572018"/>
            <a:ext cx="3851106" cy="3666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80BBD6B9-5B3B-2BE8-B09D-A83A40F86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18463"/>
              </p:ext>
            </p:extLst>
          </p:nvPr>
        </p:nvGraphicFramePr>
        <p:xfrm>
          <a:off x="266700" y="1259124"/>
          <a:ext cx="2686050" cy="248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1970560" y="816054"/>
            <a:ext cx="386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Rangam SourcePros Placements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60C36C-56B1-BE22-38DE-860C1E923050}"/>
              </a:ext>
            </a:extLst>
          </p:cNvPr>
          <p:cNvSpPr txBox="1"/>
          <p:nvPr/>
        </p:nvSpPr>
        <p:spPr>
          <a:xfrm>
            <a:off x="194866" y="3870542"/>
            <a:ext cx="7413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Inclusion is imbedded across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Rangam’s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staffing solutions, it is an essential part of our corporate culture.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9EA230-BFBD-8086-8E69-41E493BB6B6A}"/>
              </a:ext>
            </a:extLst>
          </p:cNvPr>
          <p:cNvSpPr txBox="1"/>
          <p:nvPr/>
        </p:nvSpPr>
        <p:spPr>
          <a:xfrm>
            <a:off x="1973795" y="5632210"/>
            <a:ext cx="3507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*5 years of SourcePros data from May 2018 – May 2023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136FE0DB-879A-195F-882D-D4894282A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59599"/>
              </p:ext>
            </p:extLst>
          </p:nvPr>
        </p:nvGraphicFramePr>
        <p:xfrm>
          <a:off x="3697885" y="1300164"/>
          <a:ext cx="3805129" cy="272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08C595-1FCC-4AA9-B91C-785D8038C903}"/>
              </a:ext>
            </a:extLst>
          </p:cNvPr>
          <p:cNvSpPr txBox="1"/>
          <p:nvPr/>
        </p:nvSpPr>
        <p:spPr>
          <a:xfrm>
            <a:off x="956183" y="5054986"/>
            <a:ext cx="13070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diverse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90110-D61A-4EA4-9467-8B5B014D86E3}"/>
              </a:ext>
            </a:extLst>
          </p:cNvPr>
          <p:cNvSpPr txBox="1"/>
          <p:nvPr/>
        </p:nvSpPr>
        <p:spPr>
          <a:xfrm>
            <a:off x="3453474" y="5054986"/>
            <a:ext cx="14680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C7E45-DA67-4DA7-878C-32076A6ECC81}"/>
              </a:ext>
            </a:extLst>
          </p:cNvPr>
          <p:cNvSpPr txBox="1"/>
          <p:nvPr/>
        </p:nvSpPr>
        <p:spPr>
          <a:xfrm>
            <a:off x="5875550" y="4870320"/>
            <a:ext cx="161866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Our Employees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diverse.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96067" y="4310823"/>
            <a:ext cx="977627" cy="448320"/>
            <a:chOff x="5930948" y="4357380"/>
            <a:chExt cx="536576" cy="246063"/>
          </a:xfrm>
        </p:grpSpPr>
        <p:grpSp>
          <p:nvGrpSpPr>
            <p:cNvPr id="32" name="Group 31"/>
            <p:cNvGrpSpPr/>
            <p:nvPr/>
          </p:nvGrpSpPr>
          <p:grpSpPr>
            <a:xfrm>
              <a:off x="5930948" y="4427230"/>
              <a:ext cx="536576" cy="176213"/>
              <a:chOff x="4057650" y="5959475"/>
              <a:chExt cx="536576" cy="176213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437063" y="6046788"/>
                <a:ext cx="157163" cy="88900"/>
              </a:xfrm>
              <a:custGeom>
                <a:avLst/>
                <a:gdLst>
                  <a:gd name="T0" fmla="*/ 425 w 425"/>
                  <a:gd name="T1" fmla="*/ 233 h 233"/>
                  <a:gd name="T2" fmla="*/ 425 w 425"/>
                  <a:gd name="T3" fmla="*/ 116 h 233"/>
                  <a:gd name="T4" fmla="*/ 309 w 425"/>
                  <a:gd name="T5" fmla="*/ 0 h 233"/>
                  <a:gd name="T6" fmla="*/ 213 w 425"/>
                  <a:gd name="T7" fmla="*/ 116 h 233"/>
                  <a:gd name="T8" fmla="*/ 116 w 425"/>
                  <a:gd name="T9" fmla="*/ 0 h 233"/>
                  <a:gd name="T10" fmla="*/ 0 w 425"/>
                  <a:gd name="T11" fmla="*/ 116 h 233"/>
                  <a:gd name="T12" fmla="*/ 0 w 425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5" h="233">
                    <a:moveTo>
                      <a:pt x="425" y="233"/>
                    </a:moveTo>
                    <a:lnTo>
                      <a:pt x="425" y="116"/>
                    </a:lnTo>
                    <a:cubicBezTo>
                      <a:pt x="425" y="53"/>
                      <a:pt x="373" y="0"/>
                      <a:pt x="309" y="0"/>
                    </a:cubicBezTo>
                    <a:lnTo>
                      <a:pt x="213" y="116"/>
                    </a:lnTo>
                    <a:lnTo>
                      <a:pt x="116" y="0"/>
                    </a:lnTo>
                    <a:cubicBezTo>
                      <a:pt x="52" y="0"/>
                      <a:pt x="0" y="53"/>
                      <a:pt x="0" y="116"/>
                    </a:cubicBezTo>
                    <a:lnTo>
                      <a:pt x="0" y="233"/>
                    </a:lnTo>
                  </a:path>
                </a:pathLst>
              </a:cu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 flipV="1">
                <a:off x="4465638" y="6102350"/>
                <a:ext cx="0" cy="33338"/>
              </a:xfrm>
              <a:prstGeom prst="line">
                <a:avLst/>
              </a:pr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4564063" y="6102350"/>
                <a:ext cx="0" cy="33338"/>
              </a:xfrm>
              <a:prstGeom prst="line">
                <a:avLst/>
              </a:pr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4481513" y="5959475"/>
                <a:ext cx="66675" cy="69850"/>
              </a:xfrm>
              <a:prstGeom prst="ellipse">
                <a:avLst/>
              </a:pr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4057650" y="6046788"/>
                <a:ext cx="157163" cy="88900"/>
              </a:xfrm>
              <a:custGeom>
                <a:avLst/>
                <a:gdLst>
                  <a:gd name="T0" fmla="*/ 425 w 425"/>
                  <a:gd name="T1" fmla="*/ 233 h 233"/>
                  <a:gd name="T2" fmla="*/ 425 w 425"/>
                  <a:gd name="T3" fmla="*/ 116 h 233"/>
                  <a:gd name="T4" fmla="*/ 309 w 425"/>
                  <a:gd name="T5" fmla="*/ 0 h 233"/>
                  <a:gd name="T6" fmla="*/ 212 w 425"/>
                  <a:gd name="T7" fmla="*/ 116 h 233"/>
                  <a:gd name="T8" fmla="*/ 116 w 425"/>
                  <a:gd name="T9" fmla="*/ 0 h 233"/>
                  <a:gd name="T10" fmla="*/ 0 w 425"/>
                  <a:gd name="T11" fmla="*/ 116 h 233"/>
                  <a:gd name="T12" fmla="*/ 0 w 425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5" h="233">
                    <a:moveTo>
                      <a:pt x="425" y="233"/>
                    </a:moveTo>
                    <a:lnTo>
                      <a:pt x="425" y="116"/>
                    </a:lnTo>
                    <a:cubicBezTo>
                      <a:pt x="425" y="53"/>
                      <a:pt x="373" y="0"/>
                      <a:pt x="309" y="0"/>
                    </a:cubicBezTo>
                    <a:lnTo>
                      <a:pt x="212" y="116"/>
                    </a:lnTo>
                    <a:lnTo>
                      <a:pt x="116" y="0"/>
                    </a:lnTo>
                    <a:cubicBezTo>
                      <a:pt x="52" y="0"/>
                      <a:pt x="0" y="53"/>
                      <a:pt x="0" y="116"/>
                    </a:cubicBezTo>
                    <a:lnTo>
                      <a:pt x="0" y="233"/>
                    </a:lnTo>
                  </a:path>
                </a:pathLst>
              </a:cu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 flipV="1">
                <a:off x="4087813" y="6102350"/>
                <a:ext cx="0" cy="33338"/>
              </a:xfrm>
              <a:prstGeom prst="line">
                <a:avLst/>
              </a:pr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V="1">
                <a:off x="4186238" y="6102350"/>
                <a:ext cx="0" cy="33338"/>
              </a:xfrm>
              <a:prstGeom prst="line">
                <a:avLst/>
              </a:pr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4103688" y="5959475"/>
                <a:ext cx="66675" cy="69850"/>
              </a:xfrm>
              <a:prstGeom prst="ellipse">
                <a:avLst/>
              </a:prstGeom>
              <a:noFill/>
              <a:ln w="19050" cap="flat">
                <a:solidFill>
                  <a:srgbClr val="0F7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088111" y="4357380"/>
              <a:ext cx="222250" cy="246063"/>
              <a:chOff x="5611862" y="4641705"/>
              <a:chExt cx="222250" cy="246063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5611862" y="4763943"/>
                <a:ext cx="222250" cy="123825"/>
              </a:xfrm>
              <a:custGeom>
                <a:avLst/>
                <a:gdLst>
                  <a:gd name="T0" fmla="*/ 597 w 597"/>
                  <a:gd name="T1" fmla="*/ 326 h 326"/>
                  <a:gd name="T2" fmla="*/ 597 w 597"/>
                  <a:gd name="T3" fmla="*/ 163 h 326"/>
                  <a:gd name="T4" fmla="*/ 434 w 597"/>
                  <a:gd name="T5" fmla="*/ 0 h 326"/>
                  <a:gd name="T6" fmla="*/ 299 w 597"/>
                  <a:gd name="T7" fmla="*/ 163 h 326"/>
                  <a:gd name="T8" fmla="*/ 163 w 597"/>
                  <a:gd name="T9" fmla="*/ 0 h 326"/>
                  <a:gd name="T10" fmla="*/ 0 w 597"/>
                  <a:gd name="T11" fmla="*/ 163 h 326"/>
                  <a:gd name="T12" fmla="*/ 0 w 597"/>
                  <a:gd name="T13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7" h="326">
                    <a:moveTo>
                      <a:pt x="597" y="326"/>
                    </a:moveTo>
                    <a:lnTo>
                      <a:pt x="597" y="163"/>
                    </a:lnTo>
                    <a:cubicBezTo>
                      <a:pt x="597" y="73"/>
                      <a:pt x="524" y="0"/>
                      <a:pt x="434" y="0"/>
                    </a:cubicBezTo>
                    <a:lnTo>
                      <a:pt x="299" y="163"/>
                    </a:lnTo>
                    <a:lnTo>
                      <a:pt x="163" y="0"/>
                    </a:lnTo>
                    <a:cubicBezTo>
                      <a:pt x="74" y="0"/>
                      <a:pt x="0" y="73"/>
                      <a:pt x="0" y="163"/>
                    </a:cubicBezTo>
                    <a:lnTo>
                      <a:pt x="0" y="326"/>
                    </a:lnTo>
                  </a:path>
                </a:pathLst>
              </a:custGeom>
              <a:noFill/>
              <a:ln w="19050" cap="flat">
                <a:solidFill>
                  <a:srgbClr val="F982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flipV="1">
                <a:off x="5654724" y="4843318"/>
                <a:ext cx="0" cy="44450"/>
              </a:xfrm>
              <a:prstGeom prst="line">
                <a:avLst/>
              </a:prstGeom>
              <a:noFill/>
              <a:ln w="19050" cap="flat">
                <a:solidFill>
                  <a:srgbClr val="F982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 flipV="1">
                <a:off x="5791249" y="4843318"/>
                <a:ext cx="0" cy="44450"/>
              </a:xfrm>
              <a:prstGeom prst="line">
                <a:avLst/>
              </a:prstGeom>
              <a:noFill/>
              <a:ln w="19050" cap="flat">
                <a:solidFill>
                  <a:srgbClr val="F982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5675362" y="4641705"/>
                <a:ext cx="95250" cy="96838"/>
              </a:xfrm>
              <a:prstGeom prst="ellipse">
                <a:avLst/>
              </a:prstGeom>
              <a:noFill/>
              <a:ln w="19050" cap="flat">
                <a:solidFill>
                  <a:srgbClr val="F982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E2F59B6-817E-B3E0-C789-987E3CB97041}"/>
              </a:ext>
            </a:extLst>
          </p:cNvPr>
          <p:cNvSpPr txBox="1"/>
          <p:nvPr/>
        </p:nvSpPr>
        <p:spPr>
          <a:xfrm>
            <a:off x="1956283" y="6144097"/>
            <a:ext cx="389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Rangam SourceAbled Breakdown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25E4770A-E074-6A4B-F259-E74E5C6CE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973784"/>
              </p:ext>
            </p:extLst>
          </p:nvPr>
        </p:nvGraphicFramePr>
        <p:xfrm>
          <a:off x="3741581" y="6557438"/>
          <a:ext cx="3910486" cy="213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20A6D914-95E8-BEA1-9D9F-532317F626B4}"/>
              </a:ext>
            </a:extLst>
          </p:cNvPr>
          <p:cNvSpPr txBox="1"/>
          <p:nvPr/>
        </p:nvSpPr>
        <p:spPr>
          <a:xfrm>
            <a:off x="165423" y="9074564"/>
            <a:ext cx="738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these placements are classified as diverse, focused on supporting people with disabilities in support of Rangam's mission of providing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meaningful employment for all.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1A5958-21AE-47C2-8652-666DC0B42D16}"/>
              </a:ext>
            </a:extLst>
          </p:cNvPr>
          <p:cNvSpPr txBox="1"/>
          <p:nvPr/>
        </p:nvSpPr>
        <p:spPr>
          <a:xfrm>
            <a:off x="232229" y="8664758"/>
            <a:ext cx="728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SourceAbled accounts for 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US" sz="1400" b="1" dirty="0">
                <a:solidFill>
                  <a:srgbClr val="00A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Rangam’s total placements over the past 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FA45524-0A9D-40AE-8396-6B832E836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6905845"/>
            <a:ext cx="3213189" cy="15173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66720" y="1480983"/>
            <a:ext cx="0" cy="22651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3128" y="4325377"/>
            <a:ext cx="0" cy="9612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19428" y="4325377"/>
            <a:ext cx="0" cy="9612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8513AFE-B56A-4FD9-BED6-06C46EFC0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>
          <a:xfrm>
            <a:off x="3155488" y="4304391"/>
            <a:ext cx="2025150" cy="5026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733925-C86C-4311-8264-73699B037A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959" y="4378925"/>
            <a:ext cx="1937687" cy="3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6050</TotalTime>
  <Words>347</Words>
  <Application>Microsoft Office PowerPoint</Application>
  <PresentationFormat>Custom</PresentationFormat>
  <Paragraphs>77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darpan</dc:creator>
  <cp:lastModifiedBy>Prakash Suthar</cp:lastModifiedBy>
  <cp:revision>1868</cp:revision>
  <dcterms:created xsi:type="dcterms:W3CDTF">2020-10-06T10:57:05Z</dcterms:created>
  <dcterms:modified xsi:type="dcterms:W3CDTF">2023-06-21T15:13:32Z</dcterms:modified>
</cp:coreProperties>
</file>